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7" r:id="rId9"/>
    <p:sldId id="263" r:id="rId10"/>
    <p:sldId id="264" r:id="rId11"/>
    <p:sldId id="265" r:id="rId12"/>
  </p:sldIdLst>
  <p:sldSz cx="18288000" cy="10287000"/>
  <p:notesSz cx="6858000" cy="9144000"/>
  <p:embeddedFontLst>
    <p:embeddedFont>
      <p:font typeface="Aptos Narrow" panose="020B0604020202020204" charset="0"/>
      <p:regular r:id="rId14"/>
      <p:bold r:id="rId15"/>
    </p:embeddedFont>
    <p:embeddedFont>
      <p:font typeface="Calibri" panose="020F0502020204030204" pitchFamily="34" charset="0"/>
      <p:regular r:id="rId16"/>
      <p:bold r:id="rId17"/>
      <p:italic r:id="rId18"/>
      <p:boldItalic r:id="rId19"/>
    </p:embeddedFont>
    <p:embeddedFont>
      <p:font typeface="Maven Pro" panose="020B0604020202020204" charset="0"/>
      <p:regular r:id="rId20"/>
    </p:embeddedFont>
    <p:embeddedFont>
      <p:font typeface="Oswald" panose="020B0604020202020204" charset="0"/>
      <p:regular r:id="rId21"/>
      <p:bold r:id="rId22"/>
    </p:embeddedFont>
    <p:embeddedFont>
      <p:font typeface="Oswald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564" autoAdjust="0"/>
  </p:normalViewPr>
  <p:slideViewPr>
    <p:cSldViewPr>
      <p:cViewPr varScale="1">
        <p:scale>
          <a:sx n="57" d="100"/>
          <a:sy n="57" d="100"/>
        </p:scale>
        <p:origin x="56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0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85BC3-0BA3-4E7E-A5AD-D2B9A7607FEB}" type="datetimeFigureOut">
              <a:rPr lang="en-IN" smtClean="0"/>
              <a:t>22-04-2024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035B5-9357-4B1E-9F6D-A6DE3F6B8FDB}" type="slidenum">
              <a:rPr lang="en-IN" smtClean="0"/>
              <a:t>‹#›</a:t>
            </a:fld>
            <a:endParaRPr lang="en-IN"/>
          </a:p>
        </p:txBody>
      </p:sp>
    </p:spTree>
    <p:extLst>
      <p:ext uri="{BB962C8B-B14F-4D97-AF65-F5344CB8AC3E}">
        <p14:creationId xmlns:p14="http://schemas.microsoft.com/office/powerpoint/2010/main" val="107095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D035B5-9357-4B1E-9F6D-A6DE3F6B8FDB}" type="slidenum">
              <a:rPr lang="en-IN" smtClean="0"/>
              <a:t>5</a:t>
            </a:fld>
            <a:endParaRPr lang="en-IN"/>
          </a:p>
        </p:txBody>
      </p:sp>
    </p:spTree>
    <p:extLst>
      <p:ext uri="{BB962C8B-B14F-4D97-AF65-F5344CB8AC3E}">
        <p14:creationId xmlns:p14="http://schemas.microsoft.com/office/powerpoint/2010/main" val="1536795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D035B5-9357-4B1E-9F6D-A6DE3F6B8FDB}" type="slidenum">
              <a:rPr lang="en-IN" smtClean="0"/>
              <a:t>8</a:t>
            </a:fld>
            <a:endParaRPr lang="en-IN"/>
          </a:p>
        </p:txBody>
      </p:sp>
    </p:spTree>
    <p:extLst>
      <p:ext uri="{BB962C8B-B14F-4D97-AF65-F5344CB8AC3E}">
        <p14:creationId xmlns:p14="http://schemas.microsoft.com/office/powerpoint/2010/main" val="4122929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12.png"/><Relationship Id="rId7" Type="http://schemas.openxmlformats.org/officeDocument/2006/relationships/image" Target="../media/image43.png"/><Relationship Id="rId12" Type="http://schemas.openxmlformats.org/officeDocument/2006/relationships/image" Target="../media/image46.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5.png"/><Relationship Id="rId5" Type="http://schemas.openxmlformats.org/officeDocument/2006/relationships/image" Target="../media/image3.png"/><Relationship Id="rId10" Type="http://schemas.openxmlformats.org/officeDocument/2006/relationships/image" Target="../media/image10.svg"/><Relationship Id="rId4" Type="http://schemas.openxmlformats.org/officeDocument/2006/relationships/image" Target="../media/image13.sv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4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5.wdp"/><Relationship Id="rId3" Type="http://schemas.openxmlformats.org/officeDocument/2006/relationships/image" Target="../media/image13.svg"/><Relationship Id="rId7" Type="http://schemas.microsoft.com/office/2007/relationships/hdphoto" Target="../media/hdphoto2.wdp"/><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11" Type="http://schemas.microsoft.com/office/2007/relationships/hdphoto" Target="../media/hdphoto4.wdp"/><Relationship Id="rId5" Type="http://schemas.openxmlformats.org/officeDocument/2006/relationships/image" Target="../media/image10.svg"/><Relationship Id="rId10" Type="http://schemas.openxmlformats.org/officeDocument/2006/relationships/image" Target="../media/image16.png"/><Relationship Id="rId4" Type="http://schemas.openxmlformats.org/officeDocument/2006/relationships/image" Target="../media/image9.png"/><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svg"/><Relationship Id="rId7"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svg"/><Relationship Id="rId4" Type="http://schemas.openxmlformats.org/officeDocument/2006/relationships/image" Target="../media/image5.png"/><Relationship Id="rId9" Type="http://schemas.microsoft.com/office/2007/relationships/hdphoto" Target="../media/hdphoto7.wdp"/></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2.png"/><Relationship Id="rId3" Type="http://schemas.openxmlformats.org/officeDocument/2006/relationships/image" Target="../media/image26.jpeg"/><Relationship Id="rId7" Type="http://schemas.openxmlformats.org/officeDocument/2006/relationships/image" Target="../media/image5.png"/><Relationship Id="rId12" Type="http://schemas.openxmlformats.org/officeDocument/2006/relationships/image" Target="../media/image31.sv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0.png"/><Relationship Id="rId5" Type="http://schemas.openxmlformats.org/officeDocument/2006/relationships/image" Target="../media/image9.png"/><Relationship Id="rId10" Type="http://schemas.openxmlformats.org/officeDocument/2006/relationships/image" Target="../media/image29.svg"/><Relationship Id="rId4" Type="http://schemas.openxmlformats.org/officeDocument/2006/relationships/image" Target="../media/image27.jpeg"/><Relationship Id="rId9" Type="http://schemas.openxmlformats.org/officeDocument/2006/relationships/image" Target="../media/image28.png"/><Relationship Id="rId1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9.wdp"/><Relationship Id="rId5" Type="http://schemas.openxmlformats.org/officeDocument/2006/relationships/image" Target="../media/image39.svg"/><Relationship Id="rId10" Type="http://schemas.openxmlformats.org/officeDocument/2006/relationships/image" Target="../media/image41.png"/><Relationship Id="rId4" Type="http://schemas.openxmlformats.org/officeDocument/2006/relationships/image" Target="../media/image38.png"/><Relationship Id="rId9"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96B"/>
        </a:solidFill>
        <a:effectLst/>
      </p:bgPr>
    </p:bg>
    <p:spTree>
      <p:nvGrpSpPr>
        <p:cNvPr id="1" name=""/>
        <p:cNvGrpSpPr/>
        <p:nvPr/>
      </p:nvGrpSpPr>
      <p:grpSpPr>
        <a:xfrm>
          <a:off x="0" y="0"/>
          <a:ext cx="0" cy="0"/>
          <a:chOff x="0" y="0"/>
          <a:chExt cx="0" cy="0"/>
        </a:xfrm>
      </p:grpSpPr>
      <p:sp>
        <p:nvSpPr>
          <p:cNvPr id="3" name="Freeform 3"/>
          <p:cNvSpPr/>
          <p:nvPr/>
        </p:nvSpPr>
        <p:spPr>
          <a:xfrm rot="5400000">
            <a:off x="16170134" y="1935875"/>
            <a:ext cx="9722988" cy="11276744"/>
          </a:xfrm>
          <a:custGeom>
            <a:avLst/>
            <a:gdLst/>
            <a:ahLst/>
            <a:cxnLst/>
            <a:rect l="l" t="t" r="r" b="b"/>
            <a:pathLst>
              <a:path w="9722988" h="11276744">
                <a:moveTo>
                  <a:pt x="0" y="0"/>
                </a:moveTo>
                <a:lnTo>
                  <a:pt x="9722988" y="0"/>
                </a:lnTo>
                <a:lnTo>
                  <a:pt x="9722988" y="11276744"/>
                </a:lnTo>
                <a:lnTo>
                  <a:pt x="0" y="11276744"/>
                </a:lnTo>
                <a:lnTo>
                  <a:pt x="0" y="0"/>
                </a:lnTo>
                <a:close/>
              </a:path>
            </a:pathLst>
          </a:custGeom>
          <a:blipFill>
            <a:blip r:embed="rId2">
              <a:alphaModFix amt="85000"/>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19498353" y="-4214988"/>
            <a:ext cx="25860043" cy="29992537"/>
          </a:xfrm>
          <a:custGeom>
            <a:avLst/>
            <a:gdLst/>
            <a:ahLst/>
            <a:cxnLst/>
            <a:rect l="l" t="t" r="r" b="b"/>
            <a:pathLst>
              <a:path w="25860043" h="29992537">
                <a:moveTo>
                  <a:pt x="0" y="0"/>
                </a:moveTo>
                <a:lnTo>
                  <a:pt x="25860042" y="0"/>
                </a:lnTo>
                <a:lnTo>
                  <a:pt x="25860042" y="29992537"/>
                </a:lnTo>
                <a:lnTo>
                  <a:pt x="0" y="29992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400000">
            <a:off x="733561" y="308084"/>
            <a:ext cx="1244528" cy="1443407"/>
          </a:xfrm>
          <a:custGeom>
            <a:avLst/>
            <a:gdLst/>
            <a:ahLst/>
            <a:cxnLst/>
            <a:rect l="l" t="t" r="r" b="b"/>
            <a:pathLst>
              <a:path w="1244528" h="1443407">
                <a:moveTo>
                  <a:pt x="0" y="0"/>
                </a:moveTo>
                <a:lnTo>
                  <a:pt x="1244528" y="0"/>
                </a:lnTo>
                <a:lnTo>
                  <a:pt x="1244528" y="1443406"/>
                </a:lnTo>
                <a:lnTo>
                  <a:pt x="0" y="14434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9" name="TextBox 9"/>
          <p:cNvSpPr txBox="1"/>
          <p:nvPr/>
        </p:nvSpPr>
        <p:spPr>
          <a:xfrm>
            <a:off x="518788" y="4127430"/>
            <a:ext cx="5063683" cy="3693319"/>
          </a:xfrm>
          <a:prstGeom prst="rect">
            <a:avLst/>
          </a:prstGeom>
        </p:spPr>
        <p:txBody>
          <a:bodyPr wrap="square" lIns="0" tIns="0" rIns="0" bIns="0" rtlCol="0" anchor="t">
            <a:spAutoFit/>
          </a:bodyPr>
          <a:lstStyle/>
          <a:p>
            <a:pPr>
              <a:lnSpc>
                <a:spcPts val="9600"/>
              </a:lnSpc>
            </a:pPr>
            <a:r>
              <a:rPr lang="en-US" sz="8000" dirty="0">
                <a:solidFill>
                  <a:srgbClr val="FFFFFF"/>
                </a:solidFill>
                <a:latin typeface="Oswald Bold"/>
              </a:rPr>
              <a:t>FULL </a:t>
            </a:r>
          </a:p>
          <a:p>
            <a:pPr>
              <a:lnSpc>
                <a:spcPts val="9600"/>
              </a:lnSpc>
            </a:pPr>
            <a:r>
              <a:rPr lang="en-US" sz="8000" dirty="0">
                <a:solidFill>
                  <a:srgbClr val="FFFFFF"/>
                </a:solidFill>
                <a:latin typeface="Oswald Bold"/>
              </a:rPr>
              <a:t>STACK DEVELOPER </a:t>
            </a:r>
          </a:p>
        </p:txBody>
      </p:sp>
      <p:sp>
        <p:nvSpPr>
          <p:cNvPr id="10" name="TextBox 10"/>
          <p:cNvSpPr txBox="1"/>
          <p:nvPr/>
        </p:nvSpPr>
        <p:spPr>
          <a:xfrm>
            <a:off x="518788" y="8114100"/>
            <a:ext cx="5653412" cy="520848"/>
          </a:xfrm>
          <a:prstGeom prst="rect">
            <a:avLst/>
          </a:prstGeom>
        </p:spPr>
        <p:txBody>
          <a:bodyPr lIns="0" tIns="0" rIns="0" bIns="0" rtlCol="0" anchor="t">
            <a:spAutoFit/>
          </a:bodyPr>
          <a:lstStyle/>
          <a:p>
            <a:pPr>
              <a:lnSpc>
                <a:spcPts val="4480"/>
              </a:lnSpc>
            </a:pPr>
            <a:r>
              <a:rPr lang="en-US" sz="3200" dirty="0">
                <a:solidFill>
                  <a:srgbClr val="FFFFFF"/>
                </a:solidFill>
                <a:latin typeface="Maven Pro"/>
              </a:rPr>
              <a:t>KULBHUSHAN UPADHYAY</a:t>
            </a:r>
          </a:p>
        </p:txBody>
      </p:sp>
      <p:pic>
        <p:nvPicPr>
          <p:cNvPr id="15" name="Picture 14">
            <a:extLst>
              <a:ext uri="{FF2B5EF4-FFF2-40B4-BE49-F238E27FC236}">
                <a16:creationId xmlns:a16="http://schemas.microsoft.com/office/drawing/2014/main" id="{EDAB720E-CD66-C52A-4AE6-2F34CD6054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4400" y="723900"/>
            <a:ext cx="12614585" cy="63072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96B"/>
        </a:solidFill>
        <a:effectLst/>
      </p:bgPr>
    </p:bg>
    <p:spTree>
      <p:nvGrpSpPr>
        <p:cNvPr id="1" name=""/>
        <p:cNvGrpSpPr/>
        <p:nvPr/>
      </p:nvGrpSpPr>
      <p:grpSpPr>
        <a:xfrm>
          <a:off x="0" y="0"/>
          <a:ext cx="0" cy="0"/>
          <a:chOff x="0" y="0"/>
          <a:chExt cx="0" cy="0"/>
        </a:xfrm>
      </p:grpSpPr>
      <p:pic>
        <p:nvPicPr>
          <p:cNvPr id="3090" name="Picture 18" descr="What Is a Managed Cloud Service? | Pure Storage">
            <a:extLst>
              <a:ext uri="{FF2B5EF4-FFF2-40B4-BE49-F238E27FC236}">
                <a16:creationId xmlns:a16="http://schemas.microsoft.com/office/drawing/2014/main" id="{F6786606-51B1-3509-FDFC-A08EF0A98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145" y="7105650"/>
            <a:ext cx="9038167" cy="31813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 name="Freeform 2"/>
          <p:cNvSpPr/>
          <p:nvPr/>
        </p:nvSpPr>
        <p:spPr>
          <a:xfrm rot="5400000">
            <a:off x="13900294" y="3014608"/>
            <a:ext cx="10766822" cy="12487385"/>
          </a:xfrm>
          <a:custGeom>
            <a:avLst/>
            <a:gdLst/>
            <a:ahLst/>
            <a:cxnLst/>
            <a:rect l="l" t="t" r="r" b="b"/>
            <a:pathLst>
              <a:path w="10766822" h="12487385">
                <a:moveTo>
                  <a:pt x="0" y="0"/>
                </a:moveTo>
                <a:lnTo>
                  <a:pt x="10766822" y="0"/>
                </a:lnTo>
                <a:lnTo>
                  <a:pt x="10766822" y="12487384"/>
                </a:lnTo>
                <a:lnTo>
                  <a:pt x="0" y="12487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400000">
            <a:off x="-6379116" y="-5214992"/>
            <a:ext cx="10766822" cy="12487385"/>
          </a:xfrm>
          <a:custGeom>
            <a:avLst/>
            <a:gdLst/>
            <a:ahLst/>
            <a:cxnLst/>
            <a:rect l="l" t="t" r="r" b="b"/>
            <a:pathLst>
              <a:path w="10766822" h="12487385">
                <a:moveTo>
                  <a:pt x="0" y="0"/>
                </a:moveTo>
                <a:lnTo>
                  <a:pt x="10766822" y="0"/>
                </a:lnTo>
                <a:lnTo>
                  <a:pt x="10766822" y="12487384"/>
                </a:lnTo>
                <a:lnTo>
                  <a:pt x="0" y="124873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2889478" y="1555570"/>
            <a:ext cx="1299354" cy="1299354"/>
          </a:xfrm>
          <a:custGeom>
            <a:avLst/>
            <a:gdLst/>
            <a:ahLst/>
            <a:cxnLst/>
            <a:rect l="l" t="t" r="r" b="b"/>
            <a:pathLst>
              <a:path w="1299354" h="1299354">
                <a:moveTo>
                  <a:pt x="0" y="0"/>
                </a:moveTo>
                <a:lnTo>
                  <a:pt x="1299354" y="0"/>
                </a:lnTo>
                <a:lnTo>
                  <a:pt x="1299354" y="1299354"/>
                </a:lnTo>
                <a:lnTo>
                  <a:pt x="0" y="12993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5" name="TextBox 5"/>
          <p:cNvSpPr txBox="1"/>
          <p:nvPr/>
        </p:nvSpPr>
        <p:spPr>
          <a:xfrm>
            <a:off x="4937435" y="1517470"/>
            <a:ext cx="7600950" cy="2061270"/>
          </a:xfrm>
          <a:prstGeom prst="rect">
            <a:avLst/>
          </a:prstGeom>
        </p:spPr>
        <p:txBody>
          <a:bodyPr lIns="0" tIns="0" rIns="0" bIns="0" rtlCol="0" anchor="t">
            <a:spAutoFit/>
          </a:bodyPr>
          <a:lstStyle/>
          <a:p>
            <a:pPr algn="ctr">
              <a:lnSpc>
                <a:spcPts val="5040"/>
              </a:lnSpc>
            </a:pPr>
            <a:r>
              <a:rPr lang="en-IN" sz="8800" b="1" i="1" u="sng" dirty="0">
                <a:solidFill>
                  <a:schemeClr val="accent6"/>
                </a:solidFill>
              </a:rPr>
              <a:t>TECHNOLOGY</a:t>
            </a:r>
          </a:p>
          <a:p>
            <a:pPr algn="ctr">
              <a:lnSpc>
                <a:spcPts val="5040"/>
              </a:lnSpc>
            </a:pPr>
            <a:endParaRPr lang="en-IN" sz="8800" b="1" i="1" u="sng" dirty="0">
              <a:solidFill>
                <a:schemeClr val="accent6"/>
              </a:solidFill>
            </a:endParaRPr>
          </a:p>
          <a:p>
            <a:pPr algn="ctr">
              <a:lnSpc>
                <a:spcPts val="5040"/>
              </a:lnSpc>
            </a:pPr>
            <a:r>
              <a:rPr lang="en-IN" sz="8800" b="1" i="1" u="sng" dirty="0">
                <a:solidFill>
                  <a:schemeClr val="accent6"/>
                </a:solidFill>
              </a:rPr>
              <a:t> UPGRADATION </a:t>
            </a:r>
            <a:endParaRPr lang="en-US" sz="8800" b="1" i="1" u="sng" dirty="0">
              <a:solidFill>
                <a:schemeClr val="accent6"/>
              </a:solidFill>
            </a:endParaRPr>
          </a:p>
        </p:txBody>
      </p:sp>
      <p:sp>
        <p:nvSpPr>
          <p:cNvPr id="6" name="TextBox 6"/>
          <p:cNvSpPr txBox="1"/>
          <p:nvPr/>
        </p:nvSpPr>
        <p:spPr>
          <a:xfrm>
            <a:off x="3276601" y="4838700"/>
            <a:ext cx="10363200" cy="4308872"/>
          </a:xfrm>
          <a:prstGeom prst="rect">
            <a:avLst/>
          </a:prstGeom>
        </p:spPr>
        <p:txBody>
          <a:bodyPr wrap="square" lIns="0" tIns="0" rIns="0" bIns="0" rtlCol="0" anchor="t">
            <a:spAutoFit/>
          </a:bodyPr>
          <a:lstStyle/>
          <a:p>
            <a:pPr algn="ctr"/>
            <a:r>
              <a:rPr lang="en-US" sz="4000" i="1" dirty="0">
                <a:solidFill>
                  <a:schemeClr val="bg1"/>
                </a:solidFill>
                <a:latin typeface="Aptos Narrow" panose="020B0004020202020204" pitchFamily="34" charset="0"/>
              </a:rPr>
              <a:t>Technological advancement creates opportunities for companies that help them to run their business more efficiently. The latest devices and software help organizations and their employees do their jobs better and faster. Without up-gradation, most of the businesses waste time because of the old systems that are slow.</a:t>
            </a:r>
          </a:p>
        </p:txBody>
      </p:sp>
      <p:sp>
        <p:nvSpPr>
          <p:cNvPr id="7" name="Freeform 7"/>
          <p:cNvSpPr/>
          <p:nvPr/>
        </p:nvSpPr>
        <p:spPr>
          <a:xfrm rot="5400000">
            <a:off x="-9869038" y="168419"/>
            <a:ext cx="10766822" cy="12487385"/>
          </a:xfrm>
          <a:custGeom>
            <a:avLst/>
            <a:gdLst/>
            <a:ahLst/>
            <a:cxnLst/>
            <a:rect l="l" t="t" r="r" b="b"/>
            <a:pathLst>
              <a:path w="10766822" h="12487385">
                <a:moveTo>
                  <a:pt x="0" y="0"/>
                </a:moveTo>
                <a:lnTo>
                  <a:pt x="10766822" y="0"/>
                </a:lnTo>
                <a:lnTo>
                  <a:pt x="10766822" y="12487384"/>
                </a:lnTo>
                <a:lnTo>
                  <a:pt x="0" y="124873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5400000" flipH="1" flipV="1">
            <a:off x="17390216" y="-2368803"/>
            <a:ext cx="10766822" cy="12487385"/>
          </a:xfrm>
          <a:custGeom>
            <a:avLst/>
            <a:gdLst/>
            <a:ahLst/>
            <a:cxnLst/>
            <a:rect l="l" t="t" r="r" b="b"/>
            <a:pathLst>
              <a:path w="10766822" h="12487385">
                <a:moveTo>
                  <a:pt x="10766822" y="12487384"/>
                </a:moveTo>
                <a:lnTo>
                  <a:pt x="0" y="12487384"/>
                </a:lnTo>
                <a:lnTo>
                  <a:pt x="0" y="0"/>
                </a:lnTo>
                <a:lnTo>
                  <a:pt x="10766822" y="0"/>
                </a:lnTo>
                <a:lnTo>
                  <a:pt x="10766822" y="12487384"/>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AutoShape 16" descr="Cloud Services| Cloud Managed Services Provider | Cloud4C - KR">
            <a:extLst>
              <a:ext uri="{FF2B5EF4-FFF2-40B4-BE49-F238E27FC236}">
                <a16:creationId xmlns:a16="http://schemas.microsoft.com/office/drawing/2014/main" id="{C00081F4-2444-3475-4213-D09D0B3BF8A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96B"/>
        </a:solidFill>
        <a:effectLst/>
      </p:bgPr>
    </p:bg>
    <p:spTree>
      <p:nvGrpSpPr>
        <p:cNvPr id="1" name=""/>
        <p:cNvGrpSpPr/>
        <p:nvPr/>
      </p:nvGrpSpPr>
      <p:grpSpPr>
        <a:xfrm>
          <a:off x="0" y="0"/>
          <a:ext cx="0" cy="0"/>
          <a:chOff x="0" y="0"/>
          <a:chExt cx="0" cy="0"/>
        </a:xfrm>
      </p:grpSpPr>
      <p:sp>
        <p:nvSpPr>
          <p:cNvPr id="2" name="Freeform 2"/>
          <p:cNvSpPr/>
          <p:nvPr/>
        </p:nvSpPr>
        <p:spPr>
          <a:xfrm rot="5400000">
            <a:off x="14648217" y="-2925619"/>
            <a:ext cx="9722988" cy="11276744"/>
          </a:xfrm>
          <a:custGeom>
            <a:avLst/>
            <a:gdLst/>
            <a:ahLst/>
            <a:cxnLst/>
            <a:rect l="l" t="t" r="r" b="b"/>
            <a:pathLst>
              <a:path w="9722988" h="11276744">
                <a:moveTo>
                  <a:pt x="0" y="0"/>
                </a:moveTo>
                <a:lnTo>
                  <a:pt x="9722988" y="0"/>
                </a:lnTo>
                <a:lnTo>
                  <a:pt x="9722988" y="11276744"/>
                </a:lnTo>
                <a:lnTo>
                  <a:pt x="0" y="11276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4648217" y="1935875"/>
            <a:ext cx="9722988" cy="11276744"/>
          </a:xfrm>
          <a:custGeom>
            <a:avLst/>
            <a:gdLst/>
            <a:ahLst/>
            <a:cxnLst/>
            <a:rect l="l" t="t" r="r" b="b"/>
            <a:pathLst>
              <a:path w="9722988" h="11276744">
                <a:moveTo>
                  <a:pt x="0" y="0"/>
                </a:moveTo>
                <a:lnTo>
                  <a:pt x="9722988" y="0"/>
                </a:lnTo>
                <a:lnTo>
                  <a:pt x="9722988" y="11276744"/>
                </a:lnTo>
                <a:lnTo>
                  <a:pt x="0" y="11276744"/>
                </a:lnTo>
                <a:lnTo>
                  <a:pt x="0" y="0"/>
                </a:lnTo>
                <a:close/>
              </a:path>
            </a:pathLst>
          </a:custGeom>
          <a:blipFill>
            <a:blip r:embed="rId4">
              <a:alphaModFix amt="85000"/>
              <a:extLst>
                <a:ext uri="{96DAC541-7B7A-43D3-8B79-37D633B846F1}">
                  <asvg:svgBlip xmlns:asvg="http://schemas.microsoft.com/office/drawing/2016/SVG/main" r:embed="rId5"/>
                </a:ext>
              </a:extLst>
            </a:blip>
            <a:stretch>
              <a:fillRect/>
            </a:stretch>
          </a:blipFill>
        </p:spPr>
      </p:sp>
      <p:sp>
        <p:nvSpPr>
          <p:cNvPr id="6" name="Freeform 6"/>
          <p:cNvSpPr/>
          <p:nvPr/>
        </p:nvSpPr>
        <p:spPr>
          <a:xfrm rot="5400000">
            <a:off x="9227639" y="2324314"/>
            <a:ext cx="4861494" cy="5638372"/>
          </a:xfrm>
          <a:custGeom>
            <a:avLst/>
            <a:gdLst/>
            <a:ahLst/>
            <a:cxnLst/>
            <a:rect l="l" t="t" r="r" b="b"/>
            <a:pathLst>
              <a:path w="4861494" h="5638372">
                <a:moveTo>
                  <a:pt x="0" y="0"/>
                </a:moveTo>
                <a:lnTo>
                  <a:pt x="4861494" y="0"/>
                </a:lnTo>
                <a:lnTo>
                  <a:pt x="4861494" y="5638372"/>
                </a:lnTo>
                <a:lnTo>
                  <a:pt x="0" y="56383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5400000">
            <a:off x="-16717526" y="-4214988"/>
            <a:ext cx="25860043" cy="29992537"/>
          </a:xfrm>
          <a:custGeom>
            <a:avLst/>
            <a:gdLst/>
            <a:ahLst/>
            <a:cxnLst/>
            <a:rect l="l" t="t" r="r" b="b"/>
            <a:pathLst>
              <a:path w="25860043" h="29992537">
                <a:moveTo>
                  <a:pt x="0" y="0"/>
                </a:moveTo>
                <a:lnTo>
                  <a:pt x="25860042" y="0"/>
                </a:lnTo>
                <a:lnTo>
                  <a:pt x="25860042" y="29992537"/>
                </a:lnTo>
                <a:lnTo>
                  <a:pt x="0" y="299925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5400000">
            <a:off x="9219953" y="4421797"/>
            <a:ext cx="1244528" cy="1443407"/>
          </a:xfrm>
          <a:custGeom>
            <a:avLst/>
            <a:gdLst/>
            <a:ahLst/>
            <a:cxnLst/>
            <a:rect l="l" t="t" r="r" b="b"/>
            <a:pathLst>
              <a:path w="1244528" h="1443407">
                <a:moveTo>
                  <a:pt x="0" y="0"/>
                </a:moveTo>
                <a:lnTo>
                  <a:pt x="1244528" y="0"/>
                </a:lnTo>
                <a:lnTo>
                  <a:pt x="1244528" y="1443406"/>
                </a:lnTo>
                <a:lnTo>
                  <a:pt x="0" y="14434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988358" y="2252714"/>
            <a:ext cx="9944100" cy="6124754"/>
          </a:xfrm>
          <a:prstGeom prst="rect">
            <a:avLst/>
          </a:prstGeom>
        </p:spPr>
        <p:txBody>
          <a:bodyPr wrap="square" lIns="0" tIns="0" rIns="0" bIns="0" rtlCol="0" anchor="t">
            <a:spAutoFit/>
          </a:bodyPr>
          <a:lstStyle/>
          <a:p>
            <a:r>
              <a:rPr lang="en-US" sz="19900" dirty="0">
                <a:solidFill>
                  <a:srgbClr val="FFFFFF"/>
                </a:solidFill>
                <a:latin typeface="Oswald Bold"/>
              </a:rPr>
              <a:t>THANK</a:t>
            </a:r>
          </a:p>
          <a:p>
            <a:r>
              <a:rPr lang="en-US" sz="19900" dirty="0">
                <a:solidFill>
                  <a:srgbClr val="FFFFFF"/>
                </a:solidFill>
                <a:latin typeface="Oswald Bold"/>
              </a:rPr>
              <a:t>YOU</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96B"/>
        </a:solidFill>
        <a:effectLst/>
      </p:bgPr>
    </p:bg>
    <p:spTree>
      <p:nvGrpSpPr>
        <p:cNvPr id="1" name=""/>
        <p:cNvGrpSpPr/>
        <p:nvPr/>
      </p:nvGrpSpPr>
      <p:grpSpPr>
        <a:xfrm>
          <a:off x="0" y="0"/>
          <a:ext cx="0" cy="0"/>
          <a:chOff x="0" y="0"/>
          <a:chExt cx="0" cy="0"/>
        </a:xfrm>
      </p:grpSpPr>
      <p:sp>
        <p:nvSpPr>
          <p:cNvPr id="2" name="Freeform 2"/>
          <p:cNvSpPr/>
          <p:nvPr/>
        </p:nvSpPr>
        <p:spPr>
          <a:xfrm rot="5400000">
            <a:off x="-13380213" y="-2906146"/>
            <a:ext cx="14692990" cy="17040964"/>
          </a:xfrm>
          <a:custGeom>
            <a:avLst/>
            <a:gdLst/>
            <a:ahLst/>
            <a:cxnLst/>
            <a:rect l="l" t="t" r="r" b="b"/>
            <a:pathLst>
              <a:path w="14692990" h="17040964">
                <a:moveTo>
                  <a:pt x="0" y="0"/>
                </a:moveTo>
                <a:lnTo>
                  <a:pt x="14692990" y="0"/>
                </a:lnTo>
                <a:lnTo>
                  <a:pt x="14692990" y="17040964"/>
                </a:lnTo>
                <a:lnTo>
                  <a:pt x="0" y="170409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8" name="TextBox 8"/>
          <p:cNvSpPr txBox="1"/>
          <p:nvPr/>
        </p:nvSpPr>
        <p:spPr>
          <a:xfrm>
            <a:off x="2386382" y="4781642"/>
            <a:ext cx="8382000" cy="694036"/>
          </a:xfrm>
          <a:prstGeom prst="rect">
            <a:avLst/>
          </a:prstGeom>
        </p:spPr>
        <p:txBody>
          <a:bodyPr wrap="square" lIns="0" tIns="0" rIns="0" bIns="0" rtlCol="0" anchor="t">
            <a:spAutoFit/>
          </a:bodyPr>
          <a:lstStyle/>
          <a:p>
            <a:pPr>
              <a:lnSpc>
                <a:spcPts val="5040"/>
              </a:lnSpc>
            </a:pPr>
            <a:r>
              <a:rPr lang="en-US" sz="6000" dirty="0">
                <a:solidFill>
                  <a:schemeClr val="bg1"/>
                </a:solidFill>
                <a:latin typeface="Aptos Narrow" panose="020B0004020202020204" pitchFamily="34" charset="0"/>
              </a:rPr>
              <a:t>FRONT-END </a:t>
            </a:r>
            <a:r>
              <a:rPr lang="en-US" sz="5400" dirty="0">
                <a:solidFill>
                  <a:srgbClr val="FFFFFF"/>
                </a:solidFill>
                <a:latin typeface="Oswald Bold"/>
              </a:rPr>
              <a:t>DEVELOPER</a:t>
            </a:r>
            <a:r>
              <a:rPr lang="en-US" sz="6000" dirty="0">
                <a:solidFill>
                  <a:schemeClr val="bg1"/>
                </a:solidFill>
                <a:latin typeface="Aptos Narrow" panose="020B0004020202020204" pitchFamily="34" charset="0"/>
              </a:rPr>
              <a:t>.   </a:t>
            </a:r>
          </a:p>
        </p:txBody>
      </p:sp>
      <p:sp>
        <p:nvSpPr>
          <p:cNvPr id="9" name="TextBox 9"/>
          <p:cNvSpPr txBox="1"/>
          <p:nvPr/>
        </p:nvSpPr>
        <p:spPr>
          <a:xfrm>
            <a:off x="2386382" y="5899492"/>
            <a:ext cx="8839200" cy="4120808"/>
          </a:xfrm>
          <a:prstGeom prst="rect">
            <a:avLst/>
          </a:prstGeom>
        </p:spPr>
        <p:txBody>
          <a:bodyPr wrap="square" lIns="0" tIns="0" rIns="0" bIns="0" rtlCol="0" anchor="t">
            <a:spAutoFit/>
          </a:bodyPr>
          <a:lstStyle/>
          <a:p>
            <a:pPr>
              <a:lnSpc>
                <a:spcPts val="3599"/>
              </a:lnSpc>
            </a:pPr>
            <a:r>
              <a:rPr lang="en-US" sz="2400" dirty="0">
                <a:solidFill>
                  <a:schemeClr val="bg1"/>
                </a:solidFill>
              </a:rPr>
              <a:t>HTML and CSS are scripting languages used to create a web page and web applications. HTML provides web page structure, whereas CSS is mainly used to control web page styling.</a:t>
            </a:r>
          </a:p>
          <a:p>
            <a:pPr>
              <a:lnSpc>
                <a:spcPts val="3599"/>
              </a:lnSpc>
            </a:pPr>
            <a:endParaRPr lang="en-US" sz="2400" dirty="0">
              <a:solidFill>
                <a:schemeClr val="bg1"/>
              </a:solidFill>
            </a:endParaRPr>
          </a:p>
          <a:p>
            <a:pPr>
              <a:lnSpc>
                <a:spcPts val="3599"/>
              </a:lnSpc>
            </a:pPr>
            <a:r>
              <a:rPr lang="en-US" sz="2400" dirty="0">
                <a:solidFill>
                  <a:schemeClr val="bg1"/>
                </a:solidFill>
              </a:rPr>
              <a:t>React </a:t>
            </a:r>
            <a:r>
              <a:rPr lang="en-US" sz="2400" dirty="0" err="1">
                <a:solidFill>
                  <a:schemeClr val="bg1"/>
                </a:solidFill>
              </a:rPr>
              <a:t>Js</a:t>
            </a:r>
            <a:r>
              <a:rPr lang="en-US" sz="2400" dirty="0">
                <a:solidFill>
                  <a:schemeClr val="bg1"/>
                </a:solidFill>
              </a:rPr>
              <a:t> is a JavaScript library used to create user interfaces for web applications. It works together with HTML and CSS structurally by allowing developers to break up the application into components. These components are typically written in JSX, which is an XML-like syntax that combines HTML and JavaScript.</a:t>
            </a:r>
          </a:p>
        </p:txBody>
      </p:sp>
      <p:sp>
        <p:nvSpPr>
          <p:cNvPr id="13" name="TextBox 12">
            <a:extLst>
              <a:ext uri="{FF2B5EF4-FFF2-40B4-BE49-F238E27FC236}">
                <a16:creationId xmlns:a16="http://schemas.microsoft.com/office/drawing/2014/main" id="{2DF9F4CE-DA38-62EC-29A4-B185EB13E707}"/>
              </a:ext>
            </a:extLst>
          </p:cNvPr>
          <p:cNvSpPr txBox="1"/>
          <p:nvPr/>
        </p:nvSpPr>
        <p:spPr>
          <a:xfrm>
            <a:off x="4350137" y="266700"/>
            <a:ext cx="9331557" cy="1177695"/>
          </a:xfrm>
          <a:prstGeom prst="rect">
            <a:avLst/>
          </a:prstGeom>
          <a:noFill/>
        </p:spPr>
        <p:txBody>
          <a:bodyPr wrap="square">
            <a:spAutoFit/>
          </a:bodyPr>
          <a:lstStyle/>
          <a:p>
            <a:pPr>
              <a:lnSpc>
                <a:spcPts val="9600"/>
              </a:lnSpc>
            </a:pPr>
            <a:r>
              <a:rPr lang="en-US" sz="5400" dirty="0">
                <a:solidFill>
                  <a:srgbClr val="FFFFFF"/>
                </a:solidFill>
                <a:latin typeface="Oswald Bold"/>
              </a:rPr>
              <a:t>ABOUT FULL STACK DEVELOPER </a:t>
            </a:r>
          </a:p>
        </p:txBody>
      </p:sp>
      <p:pic>
        <p:nvPicPr>
          <p:cNvPr id="1040" name="Picture 16" descr="Full Stack Developer Course With Placement Assistance in Pune – Top IT  Training &amp; Placement Company">
            <a:extLst>
              <a:ext uri="{FF2B5EF4-FFF2-40B4-BE49-F238E27FC236}">
                <a16:creationId xmlns:a16="http://schemas.microsoft.com/office/drawing/2014/main" id="{09FFA38C-51F6-10DC-AE6F-A1D26ED58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1884835"/>
            <a:ext cx="12567951" cy="7181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0AAB74-C93B-8ED6-589D-F89D0B3EA1A7}"/>
              </a:ext>
            </a:extLst>
          </p:cNvPr>
          <p:cNvSpPr txBox="1"/>
          <p:nvPr/>
        </p:nvSpPr>
        <p:spPr>
          <a:xfrm>
            <a:off x="1905000" y="1800072"/>
            <a:ext cx="10515600" cy="1938992"/>
          </a:xfrm>
          <a:prstGeom prst="rect">
            <a:avLst/>
          </a:prstGeom>
          <a:noFill/>
        </p:spPr>
        <p:txBody>
          <a:bodyPr wrap="square" rtlCol="0">
            <a:spAutoFit/>
          </a:bodyPr>
          <a:lstStyle/>
          <a:p>
            <a:r>
              <a:rPr lang="en-US" sz="2400" dirty="0">
                <a:solidFill>
                  <a:schemeClr val="bg1"/>
                </a:solidFill>
              </a:rPr>
              <a:t>A FULL-STACK DEVELOPER IS A DEVELOPER OR ENGINEER WHO CAN BUILD BOTH THE FRONT END AND THE BACK END OF A WEBSITE. THE FRONT END (THE PARTS OF A WEBSITE A USER SEES AND INTERACTS WITH) AND THE BACK END (THE BEHIND-THE-SCENES DATA STORAGE AND PROCESSING) REQUIRE DIFFERENT SKILL SETS.</a:t>
            </a:r>
            <a:endParaRPr lang="en-IN" sz="2400" dirty="0">
              <a:solidFill>
                <a:schemeClr val="bg1"/>
              </a:solidFill>
            </a:endParaRPr>
          </a:p>
        </p:txBody>
      </p:sp>
      <p:cxnSp>
        <p:nvCxnSpPr>
          <p:cNvPr id="5" name="Straight Connector 4">
            <a:extLst>
              <a:ext uri="{FF2B5EF4-FFF2-40B4-BE49-F238E27FC236}">
                <a16:creationId xmlns:a16="http://schemas.microsoft.com/office/drawing/2014/main" id="{3D4C43BB-701C-306B-41F7-D8043192CCCD}"/>
              </a:ext>
            </a:extLst>
          </p:cNvPr>
          <p:cNvCxnSpPr>
            <a:cxnSpLocks/>
          </p:cNvCxnSpPr>
          <p:nvPr/>
        </p:nvCxnSpPr>
        <p:spPr>
          <a:xfrm flipV="1">
            <a:off x="2005382" y="3839804"/>
            <a:ext cx="9601200" cy="1231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4" name="Star: 5 Points 3">
            <a:extLst>
              <a:ext uri="{FF2B5EF4-FFF2-40B4-BE49-F238E27FC236}">
                <a16:creationId xmlns:a16="http://schemas.microsoft.com/office/drawing/2014/main" id="{5F73E724-731C-0EA6-F297-D7B100983125}"/>
              </a:ext>
            </a:extLst>
          </p:cNvPr>
          <p:cNvSpPr/>
          <p:nvPr/>
        </p:nvSpPr>
        <p:spPr>
          <a:xfrm>
            <a:off x="3124200" y="433085"/>
            <a:ext cx="993363" cy="84492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40"/>
                                        </p:tgtEl>
                                        <p:attrNameLst>
                                          <p:attrName>style.visibility</p:attrName>
                                        </p:attrNameLst>
                                      </p:cBhvr>
                                      <p:to>
                                        <p:strVal val="visible"/>
                                      </p:to>
                                    </p:set>
                                    <p:anim calcmode="lin" valueType="num">
                                      <p:cBhvr additive="base">
                                        <p:cTn id="7" dur="1000" fill="hold"/>
                                        <p:tgtEl>
                                          <p:spTgt spid="1040"/>
                                        </p:tgtEl>
                                        <p:attrNameLst>
                                          <p:attrName>ppt_x</p:attrName>
                                        </p:attrNameLst>
                                      </p:cBhvr>
                                      <p:tavLst>
                                        <p:tav tm="0">
                                          <p:val>
                                            <p:strVal val="#ppt_x"/>
                                          </p:val>
                                        </p:tav>
                                        <p:tav tm="100000">
                                          <p:val>
                                            <p:strVal val="#ppt_x"/>
                                          </p:val>
                                        </p:tav>
                                      </p:tavLst>
                                    </p:anim>
                                    <p:anim calcmode="lin" valueType="num">
                                      <p:cBhvr additive="base">
                                        <p:cTn id="8" dur="1000" fill="hold"/>
                                        <p:tgtEl>
                                          <p:spTgt spid="1040"/>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96B"/>
        </a:solidFill>
        <a:effectLst/>
      </p:bgPr>
    </p:bg>
    <p:spTree>
      <p:nvGrpSpPr>
        <p:cNvPr id="1" name=""/>
        <p:cNvGrpSpPr/>
        <p:nvPr/>
      </p:nvGrpSpPr>
      <p:grpSpPr>
        <a:xfrm>
          <a:off x="0" y="0"/>
          <a:ext cx="0" cy="0"/>
          <a:chOff x="0" y="0"/>
          <a:chExt cx="0" cy="0"/>
        </a:xfrm>
      </p:grpSpPr>
      <p:sp>
        <p:nvSpPr>
          <p:cNvPr id="6" name="Freeform 6"/>
          <p:cNvSpPr/>
          <p:nvPr/>
        </p:nvSpPr>
        <p:spPr>
          <a:xfrm rot="5400000">
            <a:off x="11765236" y="3735612"/>
            <a:ext cx="9917703" cy="11502575"/>
          </a:xfrm>
          <a:custGeom>
            <a:avLst/>
            <a:gdLst/>
            <a:ahLst/>
            <a:cxnLst/>
            <a:rect l="l" t="t" r="r" b="b"/>
            <a:pathLst>
              <a:path w="9917703" h="11502575">
                <a:moveTo>
                  <a:pt x="0" y="0"/>
                </a:moveTo>
                <a:lnTo>
                  <a:pt x="9917703" y="0"/>
                </a:lnTo>
                <a:lnTo>
                  <a:pt x="9917703" y="11502576"/>
                </a:lnTo>
                <a:lnTo>
                  <a:pt x="0" y="11502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pic>
        <p:nvPicPr>
          <p:cNvPr id="2050" name="Picture 2" descr="Full Stack Web Development with Node.js: Foundation Course |  FutureSkillsPrime">
            <a:extLst>
              <a:ext uri="{FF2B5EF4-FFF2-40B4-BE49-F238E27FC236}">
                <a16:creationId xmlns:a16="http://schemas.microsoft.com/office/drawing/2014/main" id="{48626AEB-D69C-D516-B4C3-742D5E9E8C9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0694511" y="-28718"/>
            <a:ext cx="7608729" cy="10453629"/>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7"/>
          <p:cNvSpPr/>
          <p:nvPr/>
        </p:nvSpPr>
        <p:spPr>
          <a:xfrm rot="5400000">
            <a:off x="11332515" y="-6625384"/>
            <a:ext cx="9917703" cy="11502575"/>
          </a:xfrm>
          <a:custGeom>
            <a:avLst/>
            <a:gdLst/>
            <a:ahLst/>
            <a:cxnLst/>
            <a:rect l="l" t="t" r="r" b="b"/>
            <a:pathLst>
              <a:path w="9917703" h="11502575">
                <a:moveTo>
                  <a:pt x="0" y="0"/>
                </a:moveTo>
                <a:lnTo>
                  <a:pt x="9917703" y="0"/>
                </a:lnTo>
                <a:lnTo>
                  <a:pt x="9917703" y="11502576"/>
                </a:lnTo>
                <a:lnTo>
                  <a:pt x="0" y="115025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8" name="TextBox 8"/>
          <p:cNvSpPr txBox="1"/>
          <p:nvPr/>
        </p:nvSpPr>
        <p:spPr>
          <a:xfrm>
            <a:off x="2105004" y="605619"/>
            <a:ext cx="6783713" cy="660950"/>
          </a:xfrm>
          <a:prstGeom prst="rect">
            <a:avLst/>
          </a:prstGeom>
        </p:spPr>
        <p:txBody>
          <a:bodyPr wrap="square" lIns="0" tIns="0" rIns="0" bIns="0" rtlCol="0" anchor="t">
            <a:spAutoFit/>
          </a:bodyPr>
          <a:lstStyle/>
          <a:p>
            <a:pPr>
              <a:lnSpc>
                <a:spcPts val="5040"/>
              </a:lnSpc>
            </a:pPr>
            <a:r>
              <a:rPr lang="en-US" sz="6000" dirty="0">
                <a:solidFill>
                  <a:schemeClr val="bg1"/>
                </a:solidFill>
                <a:latin typeface="Oswald"/>
              </a:rPr>
              <a:t>BACK-END</a:t>
            </a:r>
            <a:r>
              <a:rPr lang="en-US" sz="6000" dirty="0">
                <a:solidFill>
                  <a:srgbClr val="FFA200"/>
                </a:solidFill>
                <a:latin typeface="Oswald"/>
              </a:rPr>
              <a:t> DEVLOPER</a:t>
            </a:r>
          </a:p>
        </p:txBody>
      </p:sp>
      <p:sp>
        <p:nvSpPr>
          <p:cNvPr id="9" name="TextBox 9"/>
          <p:cNvSpPr txBox="1"/>
          <p:nvPr/>
        </p:nvSpPr>
        <p:spPr>
          <a:xfrm>
            <a:off x="453641" y="1900905"/>
            <a:ext cx="10240869" cy="4582473"/>
          </a:xfrm>
          <a:prstGeom prst="rect">
            <a:avLst/>
          </a:prstGeom>
        </p:spPr>
        <p:txBody>
          <a:bodyPr wrap="square" lIns="0" tIns="0" rIns="0" bIns="0" rtlCol="0" anchor="t">
            <a:spAutoFit/>
          </a:bodyPr>
          <a:lstStyle/>
          <a:p>
            <a:pPr>
              <a:lnSpc>
                <a:spcPts val="3599"/>
              </a:lnSpc>
            </a:pPr>
            <a:r>
              <a:rPr lang="en-US" sz="2400" dirty="0">
                <a:solidFill>
                  <a:schemeClr val="bg1"/>
                </a:solidFill>
              </a:rPr>
              <a:t>The back end refers to parts of a computer application or a program's code that allow it to operate and that cannot be accessed by a user. Most data and operating syntax are stored and accessed in the back end of a computer system.. The backend communicates with the frontend, sending and receiving information to be displayed as a web page.</a:t>
            </a:r>
          </a:p>
          <a:p>
            <a:pPr>
              <a:lnSpc>
                <a:spcPts val="3599"/>
              </a:lnSpc>
            </a:pPr>
            <a:endParaRPr lang="en-US" sz="2400" dirty="0">
              <a:solidFill>
                <a:schemeClr val="bg1"/>
              </a:solidFill>
            </a:endParaRPr>
          </a:p>
          <a:p>
            <a:pPr>
              <a:lnSpc>
                <a:spcPts val="3599"/>
              </a:lnSpc>
            </a:pPr>
            <a:r>
              <a:rPr lang="en-US" sz="2400" dirty="0">
                <a:solidFill>
                  <a:schemeClr val="bg1"/>
                </a:solidFill>
              </a:rPr>
              <a:t>Back-end development means working on server-side software, which focuses on everything you can't see on a website. Back-end developers ensure the website performs correctly, focusing on databases, back-end logic, application programming interface (APIs), architecture, and servers</a:t>
            </a:r>
          </a:p>
        </p:txBody>
      </p:sp>
      <p:sp>
        <p:nvSpPr>
          <p:cNvPr id="13" name="TextBox 12">
            <a:extLst>
              <a:ext uri="{FF2B5EF4-FFF2-40B4-BE49-F238E27FC236}">
                <a16:creationId xmlns:a16="http://schemas.microsoft.com/office/drawing/2014/main" id="{D14C91CC-BD71-22D2-4582-8FBAB44BB8C0}"/>
              </a:ext>
            </a:extLst>
          </p:cNvPr>
          <p:cNvSpPr txBox="1"/>
          <p:nvPr/>
        </p:nvSpPr>
        <p:spPr>
          <a:xfrm>
            <a:off x="609600" y="7200900"/>
            <a:ext cx="5105400" cy="657231"/>
          </a:xfrm>
          <a:prstGeom prst="rect">
            <a:avLst/>
          </a:prstGeom>
          <a:noFill/>
        </p:spPr>
        <p:txBody>
          <a:bodyPr wrap="square">
            <a:spAutoFit/>
          </a:bodyPr>
          <a:lstStyle/>
          <a:p>
            <a:pPr>
              <a:lnSpc>
                <a:spcPts val="5040"/>
              </a:lnSpc>
            </a:pPr>
            <a:r>
              <a:rPr lang="en-US" sz="2800" b="1" dirty="0">
                <a:solidFill>
                  <a:srgbClr val="FFA200"/>
                </a:solidFill>
                <a:latin typeface="Oswald"/>
              </a:rPr>
              <a:t>BACK-END </a:t>
            </a:r>
            <a:r>
              <a:rPr lang="en-US" sz="2800" b="1" dirty="0">
                <a:solidFill>
                  <a:schemeClr val="bg1"/>
                </a:solidFill>
                <a:latin typeface="Oswald"/>
              </a:rPr>
              <a:t>LANGUAGE</a:t>
            </a:r>
            <a:r>
              <a:rPr lang="en-US" sz="2800" b="1" dirty="0">
                <a:solidFill>
                  <a:srgbClr val="FFA200"/>
                </a:solidFill>
                <a:latin typeface="Oswald"/>
              </a:rPr>
              <a:t> </a:t>
            </a:r>
          </a:p>
        </p:txBody>
      </p:sp>
      <p:sp>
        <p:nvSpPr>
          <p:cNvPr id="15" name="TextBox 14">
            <a:extLst>
              <a:ext uri="{FF2B5EF4-FFF2-40B4-BE49-F238E27FC236}">
                <a16:creationId xmlns:a16="http://schemas.microsoft.com/office/drawing/2014/main" id="{A9FF44C2-A9FC-7B38-1B00-F33C292E6A70}"/>
              </a:ext>
            </a:extLst>
          </p:cNvPr>
          <p:cNvSpPr txBox="1"/>
          <p:nvPr/>
        </p:nvSpPr>
        <p:spPr>
          <a:xfrm>
            <a:off x="990600" y="7980101"/>
            <a:ext cx="1786639" cy="1963999"/>
          </a:xfrm>
          <a:prstGeom prst="rect">
            <a:avLst/>
          </a:prstGeom>
          <a:noFill/>
        </p:spPr>
        <p:txBody>
          <a:bodyPr wrap="square">
            <a:spAutoFit/>
          </a:bodyPr>
          <a:lstStyle/>
          <a:p>
            <a:pPr>
              <a:lnSpc>
                <a:spcPts val="5040"/>
              </a:lnSpc>
            </a:pPr>
            <a:r>
              <a:rPr lang="en-US" sz="3200" dirty="0">
                <a:solidFill>
                  <a:schemeClr val="bg1"/>
                </a:solidFill>
              </a:rPr>
              <a:t>PHP</a:t>
            </a:r>
          </a:p>
          <a:p>
            <a:pPr>
              <a:lnSpc>
                <a:spcPts val="5040"/>
              </a:lnSpc>
            </a:pPr>
            <a:r>
              <a:rPr lang="en-US" sz="3200" dirty="0">
                <a:solidFill>
                  <a:schemeClr val="bg1"/>
                </a:solidFill>
              </a:rPr>
              <a:t>JAVA</a:t>
            </a:r>
          </a:p>
          <a:p>
            <a:pPr>
              <a:lnSpc>
                <a:spcPts val="5040"/>
              </a:lnSpc>
            </a:pPr>
            <a:r>
              <a:rPr lang="en-US" sz="3200" dirty="0">
                <a:solidFill>
                  <a:schemeClr val="bg1"/>
                </a:solidFill>
              </a:rPr>
              <a:t>PYTHON </a:t>
            </a:r>
          </a:p>
        </p:txBody>
      </p:sp>
      <p:sp>
        <p:nvSpPr>
          <p:cNvPr id="2" name="Star: 5 Points 1">
            <a:extLst>
              <a:ext uri="{FF2B5EF4-FFF2-40B4-BE49-F238E27FC236}">
                <a16:creationId xmlns:a16="http://schemas.microsoft.com/office/drawing/2014/main" id="{1806349B-CE7C-8E49-9E4C-04AF9094A577}"/>
              </a:ext>
            </a:extLst>
          </p:cNvPr>
          <p:cNvSpPr/>
          <p:nvPr/>
        </p:nvSpPr>
        <p:spPr>
          <a:xfrm>
            <a:off x="609600" y="306815"/>
            <a:ext cx="993363" cy="84492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tar: 5 Points 9">
            <a:extLst>
              <a:ext uri="{FF2B5EF4-FFF2-40B4-BE49-F238E27FC236}">
                <a16:creationId xmlns:a16="http://schemas.microsoft.com/office/drawing/2014/main" id="{FE2014C0-25B8-5F52-9DD2-171AD9A82F71}"/>
              </a:ext>
            </a:extLst>
          </p:cNvPr>
          <p:cNvSpPr/>
          <p:nvPr/>
        </p:nvSpPr>
        <p:spPr>
          <a:xfrm>
            <a:off x="3962400" y="7045263"/>
            <a:ext cx="993363" cy="84492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750" fill="hold"/>
                                        <p:tgtEl>
                                          <p:spTgt spid="205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96B"/>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14064147" y="4019785"/>
            <a:ext cx="2137216" cy="2478748"/>
          </a:xfrm>
          <a:custGeom>
            <a:avLst/>
            <a:gdLst/>
            <a:ahLst/>
            <a:cxnLst/>
            <a:rect l="l" t="t" r="r" b="b"/>
            <a:pathLst>
              <a:path w="2137216" h="2478748">
                <a:moveTo>
                  <a:pt x="2137216" y="2478748"/>
                </a:moveTo>
                <a:lnTo>
                  <a:pt x="0" y="2478748"/>
                </a:lnTo>
                <a:lnTo>
                  <a:pt x="0" y="0"/>
                </a:lnTo>
                <a:lnTo>
                  <a:pt x="2137216" y="0"/>
                </a:lnTo>
                <a:lnTo>
                  <a:pt x="2137216" y="247874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837766" y="4506660"/>
            <a:ext cx="2137216" cy="2478748"/>
          </a:xfrm>
          <a:custGeom>
            <a:avLst/>
            <a:gdLst/>
            <a:ahLst/>
            <a:cxnLst/>
            <a:rect l="l" t="t" r="r" b="b"/>
            <a:pathLst>
              <a:path w="2137216" h="2478748">
                <a:moveTo>
                  <a:pt x="0" y="0"/>
                </a:moveTo>
                <a:lnTo>
                  <a:pt x="2137216" y="0"/>
                </a:lnTo>
                <a:lnTo>
                  <a:pt x="2137216" y="2478748"/>
                </a:lnTo>
                <a:lnTo>
                  <a:pt x="0" y="2478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4" name="Freeform 4"/>
          <p:cNvSpPr/>
          <p:nvPr/>
        </p:nvSpPr>
        <p:spPr>
          <a:xfrm rot="5400000">
            <a:off x="2893015" y="1956809"/>
            <a:ext cx="2137216" cy="2478748"/>
          </a:xfrm>
          <a:custGeom>
            <a:avLst/>
            <a:gdLst/>
            <a:ahLst/>
            <a:cxnLst/>
            <a:rect l="l" t="t" r="r" b="b"/>
            <a:pathLst>
              <a:path w="2137216" h="2478748">
                <a:moveTo>
                  <a:pt x="0" y="0"/>
                </a:moveTo>
                <a:lnTo>
                  <a:pt x="2137216" y="0"/>
                </a:lnTo>
                <a:lnTo>
                  <a:pt x="2137216" y="2478748"/>
                </a:lnTo>
                <a:lnTo>
                  <a:pt x="0" y="2478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 name="Freeform 5"/>
          <p:cNvSpPr/>
          <p:nvPr/>
        </p:nvSpPr>
        <p:spPr>
          <a:xfrm rot="5400000">
            <a:off x="2901720" y="7111823"/>
            <a:ext cx="2137216" cy="2478748"/>
          </a:xfrm>
          <a:custGeom>
            <a:avLst/>
            <a:gdLst/>
            <a:ahLst/>
            <a:cxnLst/>
            <a:rect l="l" t="t" r="r" b="b"/>
            <a:pathLst>
              <a:path w="2137216" h="2478748">
                <a:moveTo>
                  <a:pt x="0" y="0"/>
                </a:moveTo>
                <a:lnTo>
                  <a:pt x="2137216" y="0"/>
                </a:lnTo>
                <a:lnTo>
                  <a:pt x="2137216" y="2478748"/>
                </a:lnTo>
                <a:lnTo>
                  <a:pt x="0" y="2478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5646474" y="5264299"/>
            <a:ext cx="4193502" cy="641201"/>
          </a:xfrm>
          <a:prstGeom prst="rect">
            <a:avLst/>
          </a:prstGeom>
        </p:spPr>
        <p:txBody>
          <a:bodyPr lIns="0" tIns="0" rIns="0" bIns="0" rtlCol="0" anchor="t">
            <a:spAutoFit/>
          </a:bodyPr>
          <a:lstStyle/>
          <a:p>
            <a:pPr algn="r">
              <a:lnSpc>
                <a:spcPts val="5040"/>
              </a:lnSpc>
            </a:pPr>
            <a:r>
              <a:rPr lang="en-US" sz="4200" dirty="0">
                <a:solidFill>
                  <a:schemeClr val="bg1"/>
                </a:solidFill>
                <a:latin typeface="Oswald"/>
              </a:rPr>
              <a:t>MACHINE LEARNING</a:t>
            </a:r>
          </a:p>
        </p:txBody>
      </p:sp>
      <p:sp>
        <p:nvSpPr>
          <p:cNvPr id="12" name="TextBox 12"/>
          <p:cNvSpPr txBox="1"/>
          <p:nvPr/>
        </p:nvSpPr>
        <p:spPr>
          <a:xfrm>
            <a:off x="6096000" y="7937780"/>
            <a:ext cx="3048000" cy="615553"/>
          </a:xfrm>
          <a:prstGeom prst="rect">
            <a:avLst/>
          </a:prstGeom>
        </p:spPr>
        <p:txBody>
          <a:bodyPr wrap="square" lIns="0" tIns="0" rIns="0" bIns="0" rtlCol="0" anchor="t">
            <a:spAutoFit/>
          </a:bodyPr>
          <a:lstStyle/>
          <a:p>
            <a:pPr algn="l" fontAlgn="base"/>
            <a:r>
              <a:rPr lang="en-IN" sz="4000" dirty="0">
                <a:solidFill>
                  <a:schemeClr val="bg1"/>
                </a:solidFill>
              </a:rPr>
              <a:t>Cyber Security</a:t>
            </a:r>
          </a:p>
        </p:txBody>
      </p:sp>
      <p:sp>
        <p:nvSpPr>
          <p:cNvPr id="14" name="TextBox 14"/>
          <p:cNvSpPr txBox="1"/>
          <p:nvPr/>
        </p:nvSpPr>
        <p:spPr>
          <a:xfrm>
            <a:off x="5867400" y="2698377"/>
            <a:ext cx="6248400" cy="616323"/>
          </a:xfrm>
          <a:prstGeom prst="rect">
            <a:avLst/>
          </a:prstGeom>
        </p:spPr>
        <p:txBody>
          <a:bodyPr wrap="square" lIns="0" tIns="0" rIns="0" bIns="0" rtlCol="0" anchor="t">
            <a:spAutoFit/>
          </a:bodyPr>
          <a:lstStyle/>
          <a:p>
            <a:pPr>
              <a:lnSpc>
                <a:spcPts val="5040"/>
              </a:lnSpc>
            </a:pPr>
            <a:r>
              <a:rPr lang="en-IN" sz="4000" b="1" dirty="0">
                <a:solidFill>
                  <a:schemeClr val="bg1"/>
                </a:solidFill>
              </a:rPr>
              <a:t>ARTIFICIAL INTELLIGENCE</a:t>
            </a:r>
            <a:endParaRPr lang="en-US" sz="4000" b="1" dirty="0">
              <a:solidFill>
                <a:schemeClr val="bg1"/>
              </a:solidFill>
            </a:endParaRPr>
          </a:p>
        </p:txBody>
      </p:sp>
      <p:sp>
        <p:nvSpPr>
          <p:cNvPr id="16" name="TextBox 16"/>
          <p:cNvSpPr txBox="1"/>
          <p:nvPr/>
        </p:nvSpPr>
        <p:spPr>
          <a:xfrm>
            <a:off x="14094498" y="6489401"/>
            <a:ext cx="4193502" cy="616323"/>
          </a:xfrm>
          <a:prstGeom prst="rect">
            <a:avLst/>
          </a:prstGeom>
        </p:spPr>
        <p:txBody>
          <a:bodyPr lIns="0" tIns="0" rIns="0" bIns="0" rtlCol="0" anchor="t">
            <a:spAutoFit/>
          </a:bodyPr>
          <a:lstStyle/>
          <a:p>
            <a:pPr>
              <a:lnSpc>
                <a:spcPts val="5040"/>
              </a:lnSpc>
            </a:pPr>
            <a:r>
              <a:rPr lang="en-IN" sz="4000" b="1" dirty="0">
                <a:solidFill>
                  <a:schemeClr val="bg1"/>
                </a:solidFill>
              </a:rPr>
              <a:t>Blockchain</a:t>
            </a:r>
            <a:endParaRPr lang="en-US" sz="4000" b="1" dirty="0">
              <a:solidFill>
                <a:schemeClr val="bg1"/>
              </a:solidFill>
            </a:endParaRPr>
          </a:p>
        </p:txBody>
      </p:sp>
      <p:sp>
        <p:nvSpPr>
          <p:cNvPr id="19" name="TextBox 18">
            <a:extLst>
              <a:ext uri="{FF2B5EF4-FFF2-40B4-BE49-F238E27FC236}">
                <a16:creationId xmlns:a16="http://schemas.microsoft.com/office/drawing/2014/main" id="{AC81DC2B-914C-55FF-4D60-D326790B07E8}"/>
              </a:ext>
            </a:extLst>
          </p:cNvPr>
          <p:cNvSpPr txBox="1"/>
          <p:nvPr/>
        </p:nvSpPr>
        <p:spPr>
          <a:xfrm>
            <a:off x="0" y="20209"/>
            <a:ext cx="18288000" cy="1164614"/>
          </a:xfrm>
          <a:prstGeom prst="rect">
            <a:avLst/>
          </a:prstGeom>
          <a:noFill/>
        </p:spPr>
        <p:txBody>
          <a:bodyPr wrap="square">
            <a:spAutoFit/>
          </a:bodyPr>
          <a:lstStyle/>
          <a:p>
            <a:pPr algn="ctr">
              <a:lnSpc>
                <a:spcPts val="9600"/>
              </a:lnSpc>
            </a:pPr>
            <a:r>
              <a:rPr lang="en-IN" sz="4400" b="1" i="1" dirty="0">
                <a:solidFill>
                  <a:schemeClr val="accent6"/>
                </a:solidFill>
              </a:rPr>
              <a:t>CURRENT TRENDS         </a:t>
            </a:r>
            <a:r>
              <a:rPr lang="en-US" sz="4400" b="1" i="1" dirty="0">
                <a:solidFill>
                  <a:schemeClr val="accent6"/>
                </a:solidFill>
              </a:rPr>
              <a:t>FULL STACK DEVELOPER </a:t>
            </a:r>
          </a:p>
        </p:txBody>
      </p:sp>
      <p:pic>
        <p:nvPicPr>
          <p:cNvPr id="1028" name="Picture 4" descr="28 Top Machine Learning Applications ...">
            <a:extLst>
              <a:ext uri="{FF2B5EF4-FFF2-40B4-BE49-F238E27FC236}">
                <a16:creationId xmlns:a16="http://schemas.microsoft.com/office/drawing/2014/main" id="{84E223BA-34E2-EACF-1D93-7CDCD580952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62200" y="4841435"/>
            <a:ext cx="3170963" cy="16673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4 Top Artificial Intelligence Trends For 2021 - SwissCognitive | AI  Ventures, Advisory &amp; Research">
            <a:extLst>
              <a:ext uri="{FF2B5EF4-FFF2-40B4-BE49-F238E27FC236}">
                <a16:creationId xmlns:a16="http://schemas.microsoft.com/office/drawing/2014/main" id="{B231AED2-C9C2-C25C-932D-80647A93297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81708" y="2415965"/>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Are Blockchains?">
            <a:extLst>
              <a:ext uri="{FF2B5EF4-FFF2-40B4-BE49-F238E27FC236}">
                <a16:creationId xmlns:a16="http://schemas.microsoft.com/office/drawing/2014/main" id="{7077E509-E4A9-734C-4815-9F6A6B16902F}"/>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792200" y="4533900"/>
            <a:ext cx="2701215" cy="14730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yber Security: Basics, Concepts ...">
            <a:extLst>
              <a:ext uri="{FF2B5EF4-FFF2-40B4-BE49-F238E27FC236}">
                <a16:creationId xmlns:a16="http://schemas.microsoft.com/office/drawing/2014/main" id="{7E86F7A1-6F74-4CA4-F836-50EC944EC61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98766" y="736590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Star: 5 Points 19">
            <a:extLst>
              <a:ext uri="{FF2B5EF4-FFF2-40B4-BE49-F238E27FC236}">
                <a16:creationId xmlns:a16="http://schemas.microsoft.com/office/drawing/2014/main" id="{D1AD8890-08D0-7738-F10C-DA93876EE30C}"/>
              </a:ext>
            </a:extLst>
          </p:cNvPr>
          <p:cNvSpPr/>
          <p:nvPr/>
        </p:nvSpPr>
        <p:spPr>
          <a:xfrm>
            <a:off x="1424002" y="2512348"/>
            <a:ext cx="993363" cy="84492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Star: 5 Points 20">
            <a:extLst>
              <a:ext uri="{FF2B5EF4-FFF2-40B4-BE49-F238E27FC236}">
                <a16:creationId xmlns:a16="http://schemas.microsoft.com/office/drawing/2014/main" id="{F16A9EC1-5D13-7B2F-5E2F-9015026660C3}"/>
              </a:ext>
            </a:extLst>
          </p:cNvPr>
          <p:cNvSpPr/>
          <p:nvPr/>
        </p:nvSpPr>
        <p:spPr>
          <a:xfrm>
            <a:off x="1424002" y="5252628"/>
            <a:ext cx="993363" cy="84492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Star: 5 Points 21">
            <a:extLst>
              <a:ext uri="{FF2B5EF4-FFF2-40B4-BE49-F238E27FC236}">
                <a16:creationId xmlns:a16="http://schemas.microsoft.com/office/drawing/2014/main" id="{A3F3A34F-2C81-1D11-AD49-14AD5BE4EBAA}"/>
              </a:ext>
            </a:extLst>
          </p:cNvPr>
          <p:cNvSpPr/>
          <p:nvPr/>
        </p:nvSpPr>
        <p:spPr>
          <a:xfrm>
            <a:off x="1462254" y="7823094"/>
            <a:ext cx="993363" cy="84492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Star: 5 Points 22">
            <a:extLst>
              <a:ext uri="{FF2B5EF4-FFF2-40B4-BE49-F238E27FC236}">
                <a16:creationId xmlns:a16="http://schemas.microsoft.com/office/drawing/2014/main" id="{20498072-670C-F869-5DBE-06BB15E118C9}"/>
              </a:ext>
            </a:extLst>
          </p:cNvPr>
          <p:cNvSpPr/>
          <p:nvPr/>
        </p:nvSpPr>
        <p:spPr>
          <a:xfrm>
            <a:off x="12459319" y="4721038"/>
            <a:ext cx="993363" cy="84492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Right 29">
            <a:extLst>
              <a:ext uri="{FF2B5EF4-FFF2-40B4-BE49-F238E27FC236}">
                <a16:creationId xmlns:a16="http://schemas.microsoft.com/office/drawing/2014/main" id="{41ADE6B9-2652-837F-435A-2B999B825824}"/>
              </a:ext>
            </a:extLst>
          </p:cNvPr>
          <p:cNvSpPr/>
          <p:nvPr/>
        </p:nvSpPr>
        <p:spPr>
          <a:xfrm>
            <a:off x="8229600" y="596308"/>
            <a:ext cx="609600" cy="508592"/>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 </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anim calcmode="lin" valueType="num">
                                      <p:cBhvr>
                                        <p:cTn id="8" dur="1000" fill="hold"/>
                                        <p:tgtEl>
                                          <p:spTgt spid="1030"/>
                                        </p:tgtEl>
                                        <p:attrNameLst>
                                          <p:attrName>ppt_x</p:attrName>
                                        </p:attrNameLst>
                                      </p:cBhvr>
                                      <p:tavLst>
                                        <p:tav tm="0">
                                          <p:val>
                                            <p:strVal val="#ppt_x"/>
                                          </p:val>
                                        </p:tav>
                                        <p:tav tm="100000">
                                          <p:val>
                                            <p:strVal val="#ppt_x"/>
                                          </p:val>
                                        </p:tav>
                                      </p:tavLst>
                                    </p:anim>
                                    <p:anim calcmode="lin" valueType="num">
                                      <p:cBhvr>
                                        <p:cTn id="9" dur="1000" fill="hold"/>
                                        <p:tgtEl>
                                          <p:spTgt spid="10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1000"/>
                                        <p:tgtEl>
                                          <p:spTgt spid="1032"/>
                                        </p:tgtEl>
                                      </p:cBhvr>
                                    </p:animEffect>
                                    <p:anim calcmode="lin" valueType="num">
                                      <p:cBhvr>
                                        <p:cTn id="18" dur="1000" fill="hold"/>
                                        <p:tgtEl>
                                          <p:spTgt spid="1032"/>
                                        </p:tgtEl>
                                        <p:attrNameLst>
                                          <p:attrName>ppt_x</p:attrName>
                                        </p:attrNameLst>
                                      </p:cBhvr>
                                      <p:tavLst>
                                        <p:tav tm="0">
                                          <p:val>
                                            <p:strVal val="#ppt_x"/>
                                          </p:val>
                                        </p:tav>
                                        <p:tav tm="100000">
                                          <p:val>
                                            <p:strVal val="#ppt_x"/>
                                          </p:val>
                                        </p:tav>
                                      </p:tavLst>
                                    </p:anim>
                                    <p:anim calcmode="lin" valueType="num">
                                      <p:cBhvr>
                                        <p:cTn id="19" dur="1000" fill="hold"/>
                                        <p:tgtEl>
                                          <p:spTgt spid="10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1000"/>
                                        <p:tgtEl>
                                          <p:spTgt spid="1034"/>
                                        </p:tgtEl>
                                      </p:cBhvr>
                                    </p:animEffect>
                                    <p:anim calcmode="lin" valueType="num">
                                      <p:cBhvr>
                                        <p:cTn id="23" dur="1000" fill="hold"/>
                                        <p:tgtEl>
                                          <p:spTgt spid="1034"/>
                                        </p:tgtEl>
                                        <p:attrNameLst>
                                          <p:attrName>ppt_x</p:attrName>
                                        </p:attrNameLst>
                                      </p:cBhvr>
                                      <p:tavLst>
                                        <p:tav tm="0">
                                          <p:val>
                                            <p:strVal val="#ppt_x"/>
                                          </p:val>
                                        </p:tav>
                                        <p:tav tm="100000">
                                          <p:val>
                                            <p:strVal val="#ppt_x"/>
                                          </p:val>
                                        </p:tav>
                                      </p:tavLst>
                                    </p:anim>
                                    <p:anim calcmode="lin" valueType="num">
                                      <p:cBhvr>
                                        <p:cTn id="24"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96B"/>
        </a:solidFill>
        <a:effectLst/>
      </p:bgPr>
    </p:bg>
    <p:spTree>
      <p:nvGrpSpPr>
        <p:cNvPr id="1" name=""/>
        <p:cNvGrpSpPr/>
        <p:nvPr/>
      </p:nvGrpSpPr>
      <p:grpSpPr>
        <a:xfrm>
          <a:off x="0" y="0"/>
          <a:ext cx="0" cy="0"/>
          <a:chOff x="0" y="0"/>
          <a:chExt cx="0" cy="0"/>
        </a:xfrm>
      </p:grpSpPr>
      <p:sp>
        <p:nvSpPr>
          <p:cNvPr id="8" name="TextBox 8"/>
          <p:cNvSpPr txBox="1"/>
          <p:nvPr/>
        </p:nvSpPr>
        <p:spPr>
          <a:xfrm>
            <a:off x="4191000" y="3201304"/>
            <a:ext cx="3505200" cy="1107996"/>
          </a:xfrm>
          <a:prstGeom prst="rect">
            <a:avLst/>
          </a:prstGeom>
        </p:spPr>
        <p:txBody>
          <a:bodyPr wrap="square" lIns="0" tIns="0" rIns="0" bIns="0" rtlCol="0" anchor="t">
            <a:spAutoFit/>
          </a:bodyPr>
          <a:lstStyle/>
          <a:p>
            <a:pPr algn="l"/>
            <a:r>
              <a:rPr lang="en-IN" sz="3600" b="1" dirty="0">
                <a:solidFill>
                  <a:schemeClr val="bg1"/>
                </a:solidFill>
              </a:rPr>
              <a:t>Low-code development</a:t>
            </a:r>
          </a:p>
        </p:txBody>
      </p:sp>
      <p:pic>
        <p:nvPicPr>
          <p:cNvPr id="4098" name="Picture 2" descr="Insight &amp; News: Low code platforms the way forward">
            <a:extLst>
              <a:ext uri="{FF2B5EF4-FFF2-40B4-BE49-F238E27FC236}">
                <a16:creationId xmlns:a16="http://schemas.microsoft.com/office/drawing/2014/main" id="{E8D32324-4070-E761-EA8B-025FEC5CFFA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8266" t="15985" r="52742" b="21136"/>
          <a:stretch/>
        </p:blipFill>
        <p:spPr bwMode="auto">
          <a:xfrm>
            <a:off x="1295400" y="2586180"/>
            <a:ext cx="2547942" cy="2338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descr="9,002 Chatbot Logo Royalty-Free Photos ...">
            <a:extLst>
              <a:ext uri="{FF2B5EF4-FFF2-40B4-BE49-F238E27FC236}">
                <a16:creationId xmlns:a16="http://schemas.microsoft.com/office/drawing/2014/main" id="{44C68CAE-507F-B16D-C53A-F635797603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4950" y="6646097"/>
            <a:ext cx="2576050"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2" name="Picture 6" descr="Cute robot logo vector design template">
            <a:extLst>
              <a:ext uri="{FF2B5EF4-FFF2-40B4-BE49-F238E27FC236}">
                <a16:creationId xmlns:a16="http://schemas.microsoft.com/office/drawing/2014/main" id="{FBD16749-C6F5-2805-CDDA-96A94399D3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6563497"/>
            <a:ext cx="2324258"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BC5B6E-4555-CEA3-4EE4-6725EAB3CC82}"/>
              </a:ext>
            </a:extLst>
          </p:cNvPr>
          <p:cNvSpPr txBox="1"/>
          <p:nvPr/>
        </p:nvSpPr>
        <p:spPr>
          <a:xfrm>
            <a:off x="4038600" y="7034896"/>
            <a:ext cx="3352800" cy="1754326"/>
          </a:xfrm>
          <a:prstGeom prst="rect">
            <a:avLst/>
          </a:prstGeom>
          <a:noFill/>
        </p:spPr>
        <p:txBody>
          <a:bodyPr wrap="square">
            <a:spAutoFit/>
          </a:bodyPr>
          <a:lstStyle/>
          <a:p>
            <a:pPr algn="l"/>
            <a:r>
              <a:rPr lang="en-US" sz="3600" b="1" dirty="0">
                <a:solidFill>
                  <a:schemeClr val="bg1"/>
                </a:solidFill>
              </a:rPr>
              <a:t>AGI = </a:t>
            </a:r>
            <a:r>
              <a:rPr lang="en-IN" sz="3600" b="1" dirty="0">
                <a:solidFill>
                  <a:schemeClr val="bg1"/>
                </a:solidFill>
              </a:rPr>
              <a:t>Artificial General Intelligence</a:t>
            </a:r>
          </a:p>
        </p:txBody>
      </p:sp>
      <p:sp>
        <p:nvSpPr>
          <p:cNvPr id="9" name="TextBox 8">
            <a:extLst>
              <a:ext uri="{FF2B5EF4-FFF2-40B4-BE49-F238E27FC236}">
                <a16:creationId xmlns:a16="http://schemas.microsoft.com/office/drawing/2014/main" id="{725733DC-4BC1-4AAA-4E31-8E433C519FB0}"/>
              </a:ext>
            </a:extLst>
          </p:cNvPr>
          <p:cNvSpPr txBox="1"/>
          <p:nvPr/>
        </p:nvSpPr>
        <p:spPr>
          <a:xfrm>
            <a:off x="11956028" y="7172128"/>
            <a:ext cx="3904461" cy="1077218"/>
          </a:xfrm>
          <a:prstGeom prst="rect">
            <a:avLst/>
          </a:prstGeom>
          <a:noFill/>
        </p:spPr>
        <p:txBody>
          <a:bodyPr wrap="square">
            <a:spAutoFit/>
          </a:bodyPr>
          <a:lstStyle/>
          <a:p>
            <a:r>
              <a:rPr lang="en-US" sz="3200" b="1" dirty="0">
                <a:solidFill>
                  <a:schemeClr val="bg1"/>
                </a:solidFill>
              </a:rPr>
              <a:t>C</a:t>
            </a:r>
            <a:r>
              <a:rPr lang="en-IN" sz="3200" b="1" dirty="0">
                <a:solidFill>
                  <a:schemeClr val="bg1"/>
                </a:solidFill>
              </a:rPr>
              <a:t>HAT BOT WITH MORE SUPER POWER</a:t>
            </a:r>
          </a:p>
        </p:txBody>
      </p:sp>
      <p:sp>
        <p:nvSpPr>
          <p:cNvPr id="11" name="Rectangle 10">
            <a:extLst>
              <a:ext uri="{FF2B5EF4-FFF2-40B4-BE49-F238E27FC236}">
                <a16:creationId xmlns:a16="http://schemas.microsoft.com/office/drawing/2014/main" id="{B0C06BF9-66EC-8256-44DF-C4564114927C}"/>
              </a:ext>
            </a:extLst>
          </p:cNvPr>
          <p:cNvSpPr/>
          <p:nvPr/>
        </p:nvSpPr>
        <p:spPr>
          <a:xfrm>
            <a:off x="5193377" y="572121"/>
            <a:ext cx="7866834" cy="1200329"/>
          </a:xfrm>
          <a:prstGeom prst="rect">
            <a:avLst/>
          </a:prstGeom>
          <a:noFill/>
        </p:spPr>
        <p:txBody>
          <a:bodyPr wrap="none" lIns="91440" tIns="45720" rIns="91440" bIns="45720">
            <a:spAutoFit/>
          </a:bodyPr>
          <a:lstStyle/>
          <a:p>
            <a:pPr algn="ctr"/>
            <a:r>
              <a:rPr lang="en-IN" sz="7200" b="1" i="1" cap="none" spc="0" dirty="0">
                <a:ln w="22225">
                  <a:solidFill>
                    <a:schemeClr val="accent2"/>
                  </a:solidFill>
                  <a:prstDash val="solid"/>
                </a:ln>
                <a:solidFill>
                  <a:schemeClr val="accent2">
                    <a:lumMod val="40000"/>
                    <a:lumOff val="60000"/>
                  </a:schemeClr>
                </a:solidFill>
                <a:effectLst/>
              </a:rPr>
              <a:t>UPCOMING TRENDS</a:t>
            </a:r>
            <a:endParaRPr lang="en-IN" sz="7200" b="1" cap="none" spc="0" dirty="0">
              <a:ln w="22225">
                <a:solidFill>
                  <a:schemeClr val="accent2"/>
                </a:solidFill>
                <a:prstDash val="solid"/>
              </a:ln>
              <a:solidFill>
                <a:schemeClr val="accent2">
                  <a:lumMod val="40000"/>
                  <a:lumOff val="60000"/>
                </a:schemeClr>
              </a:solidFill>
              <a:effectLst/>
            </a:endParaRPr>
          </a:p>
        </p:txBody>
      </p:sp>
      <p:pic>
        <p:nvPicPr>
          <p:cNvPr id="4106" name="Picture 10" descr="Automation Logo Vector Art, Icons, and ...">
            <a:extLst>
              <a:ext uri="{FF2B5EF4-FFF2-40B4-BE49-F238E27FC236}">
                <a16:creationId xmlns:a16="http://schemas.microsoft.com/office/drawing/2014/main" id="{E6E65B21-479A-D0EB-DB25-D016902A00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0202" y="2586179"/>
            <a:ext cx="2743200" cy="2338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2B02FB-7220-B1AE-4649-9E007E8186A7}"/>
              </a:ext>
            </a:extLst>
          </p:cNvPr>
          <p:cNvSpPr txBox="1"/>
          <p:nvPr/>
        </p:nvSpPr>
        <p:spPr>
          <a:xfrm>
            <a:off x="12252192" y="3185018"/>
            <a:ext cx="4283208" cy="646331"/>
          </a:xfrm>
          <a:prstGeom prst="rect">
            <a:avLst/>
          </a:prstGeom>
          <a:noFill/>
        </p:spPr>
        <p:txBody>
          <a:bodyPr wrap="square">
            <a:spAutoFit/>
          </a:bodyPr>
          <a:lstStyle/>
          <a:p>
            <a:r>
              <a:rPr lang="en-US" sz="3600" b="1" dirty="0">
                <a:solidFill>
                  <a:schemeClr val="bg1"/>
                </a:solidFill>
              </a:rPr>
              <a:t>Automation </a:t>
            </a:r>
            <a:endParaRPr lang="en-IN" sz="36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nodeType="withEffect">
                                  <p:stCondLst>
                                    <p:cond delay="200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1000"/>
                                        <p:tgtEl>
                                          <p:spTgt spid="4100"/>
                                        </p:tgtEl>
                                      </p:cBhvr>
                                    </p:animEffect>
                                  </p:childTnLst>
                                </p:cTn>
                              </p:par>
                              <p:par>
                                <p:cTn id="11" presetID="10" presetClass="entr" presetSubtype="0" fill="hold" nodeType="withEffect">
                                  <p:stCondLst>
                                    <p:cond delay="1500"/>
                                  </p:stCondLst>
                                  <p:childTnLst>
                                    <p:set>
                                      <p:cBhvr>
                                        <p:cTn id="12" dur="1" fill="hold">
                                          <p:stCondLst>
                                            <p:cond delay="0"/>
                                          </p:stCondLst>
                                        </p:cTn>
                                        <p:tgtEl>
                                          <p:spTgt spid="4102"/>
                                        </p:tgtEl>
                                        <p:attrNameLst>
                                          <p:attrName>style.visibility</p:attrName>
                                        </p:attrNameLst>
                                      </p:cBhvr>
                                      <p:to>
                                        <p:strVal val="visible"/>
                                      </p:to>
                                    </p:set>
                                    <p:animEffect transition="in" filter="fade">
                                      <p:cBhvr>
                                        <p:cTn id="13" dur="1000"/>
                                        <p:tgtEl>
                                          <p:spTgt spid="4102"/>
                                        </p:tgtEl>
                                      </p:cBhvr>
                                    </p:animEffect>
                                  </p:childTnLst>
                                </p:cTn>
                              </p:par>
                              <p:par>
                                <p:cTn id="14" presetID="10" presetClass="entr" presetSubtype="0" fill="hold" nodeType="withEffect">
                                  <p:stCondLst>
                                    <p:cond delay="1000"/>
                                  </p:stCondLst>
                                  <p:childTnLst>
                                    <p:set>
                                      <p:cBhvr>
                                        <p:cTn id="15" dur="1" fill="hold">
                                          <p:stCondLst>
                                            <p:cond delay="0"/>
                                          </p:stCondLst>
                                        </p:cTn>
                                        <p:tgtEl>
                                          <p:spTgt spid="4106"/>
                                        </p:tgtEl>
                                        <p:attrNameLst>
                                          <p:attrName>style.visibility</p:attrName>
                                        </p:attrNameLst>
                                      </p:cBhvr>
                                      <p:to>
                                        <p:strVal val="visible"/>
                                      </p:to>
                                    </p:set>
                                    <p:animEffect transition="in" filter="fade">
                                      <p:cBhvr>
                                        <p:cTn id="16" dur="10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96B"/>
        </a:solidFill>
        <a:effectLst/>
      </p:bgPr>
    </p:bg>
    <p:spTree>
      <p:nvGrpSpPr>
        <p:cNvPr id="1" name=""/>
        <p:cNvGrpSpPr/>
        <p:nvPr/>
      </p:nvGrpSpPr>
      <p:grpSpPr>
        <a:xfrm>
          <a:off x="0" y="0"/>
          <a:ext cx="0" cy="0"/>
          <a:chOff x="0" y="0"/>
          <a:chExt cx="0" cy="0"/>
        </a:xfrm>
      </p:grpSpPr>
      <p:sp>
        <p:nvSpPr>
          <p:cNvPr id="4" name="Freeform 4"/>
          <p:cNvSpPr/>
          <p:nvPr/>
        </p:nvSpPr>
        <p:spPr>
          <a:xfrm rot="5400000">
            <a:off x="-2655122" y="-1931225"/>
            <a:ext cx="11277600" cy="14149447"/>
          </a:xfrm>
          <a:custGeom>
            <a:avLst/>
            <a:gdLst/>
            <a:ahLst/>
            <a:cxnLst/>
            <a:rect l="l" t="t" r="r" b="b"/>
            <a:pathLst>
              <a:path w="2137216" h="2478748">
                <a:moveTo>
                  <a:pt x="0" y="0"/>
                </a:moveTo>
                <a:lnTo>
                  <a:pt x="2137216" y="0"/>
                </a:lnTo>
                <a:lnTo>
                  <a:pt x="2137216" y="2478748"/>
                </a:lnTo>
                <a:lnTo>
                  <a:pt x="0" y="2478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7" name="Freeform 3">
            <a:extLst>
              <a:ext uri="{FF2B5EF4-FFF2-40B4-BE49-F238E27FC236}">
                <a16:creationId xmlns:a16="http://schemas.microsoft.com/office/drawing/2014/main" id="{DCE0B945-DB6D-4236-AF59-ADF16BBEB8B1}"/>
              </a:ext>
            </a:extLst>
          </p:cNvPr>
          <p:cNvSpPr/>
          <p:nvPr/>
        </p:nvSpPr>
        <p:spPr>
          <a:xfrm rot="5400000">
            <a:off x="13561791" y="3090730"/>
            <a:ext cx="2137216" cy="7086599"/>
          </a:xfrm>
          <a:custGeom>
            <a:avLst/>
            <a:gdLst/>
            <a:ahLst/>
            <a:cxnLst/>
            <a:rect l="l" t="t" r="r" b="b"/>
            <a:pathLst>
              <a:path w="2137216" h="2478748">
                <a:moveTo>
                  <a:pt x="0" y="0"/>
                </a:moveTo>
                <a:lnTo>
                  <a:pt x="2137216" y="0"/>
                </a:lnTo>
                <a:lnTo>
                  <a:pt x="2137216" y="2478748"/>
                </a:lnTo>
                <a:lnTo>
                  <a:pt x="0" y="2478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3" name="Freeform 3"/>
          <p:cNvSpPr/>
          <p:nvPr/>
        </p:nvSpPr>
        <p:spPr>
          <a:xfrm rot="5400000">
            <a:off x="10062806" y="2186293"/>
            <a:ext cx="2137216" cy="5639604"/>
          </a:xfrm>
          <a:custGeom>
            <a:avLst/>
            <a:gdLst/>
            <a:ahLst/>
            <a:cxnLst/>
            <a:rect l="l" t="t" r="r" b="b"/>
            <a:pathLst>
              <a:path w="2137216" h="2478748">
                <a:moveTo>
                  <a:pt x="0" y="0"/>
                </a:moveTo>
                <a:lnTo>
                  <a:pt x="2137216" y="0"/>
                </a:lnTo>
                <a:lnTo>
                  <a:pt x="2137216" y="2478748"/>
                </a:lnTo>
                <a:lnTo>
                  <a:pt x="0" y="2478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 name="Freeform 5"/>
          <p:cNvSpPr/>
          <p:nvPr/>
        </p:nvSpPr>
        <p:spPr>
          <a:xfrm>
            <a:off x="14630400" y="723900"/>
            <a:ext cx="919670" cy="1021856"/>
          </a:xfrm>
          <a:custGeom>
            <a:avLst/>
            <a:gdLst/>
            <a:ahLst/>
            <a:cxnLst/>
            <a:rect l="l" t="t" r="r" b="b"/>
            <a:pathLst>
              <a:path w="919670" h="1021856">
                <a:moveTo>
                  <a:pt x="0" y="0"/>
                </a:moveTo>
                <a:lnTo>
                  <a:pt x="919670" y="0"/>
                </a:lnTo>
                <a:lnTo>
                  <a:pt x="919670" y="1021855"/>
                </a:lnTo>
                <a:lnTo>
                  <a:pt x="0" y="10218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4267200" y="497028"/>
            <a:ext cx="15773400" cy="2954655"/>
          </a:xfrm>
          <a:prstGeom prst="rect">
            <a:avLst/>
          </a:prstGeom>
        </p:spPr>
        <p:txBody>
          <a:bodyPr wrap="square" lIns="0" tIns="0" rIns="0" bIns="0" rtlCol="0" anchor="t">
            <a:spAutoFit/>
          </a:bodyPr>
          <a:lstStyle/>
          <a:p>
            <a:pPr lvl="1" algn="ctr"/>
            <a:r>
              <a:rPr lang="en-IN" sz="9600" b="1" i="1" dirty="0">
                <a:solidFill>
                  <a:schemeClr val="accent6"/>
                </a:solidFill>
                <a:effectLst>
                  <a:outerShdw blurRad="38100" dist="38100" dir="2700000" algn="tl">
                    <a:srgbClr val="000000">
                      <a:alpha val="43137"/>
                    </a:srgbClr>
                  </a:outerShdw>
                </a:effectLst>
              </a:rPr>
              <a:t>CAREER</a:t>
            </a:r>
          </a:p>
          <a:p>
            <a:pPr lvl="1" algn="ctr"/>
            <a:r>
              <a:rPr lang="en-IN" sz="9600" b="1" i="1" dirty="0">
                <a:solidFill>
                  <a:schemeClr val="accent6"/>
                </a:solidFill>
                <a:effectLst>
                  <a:outerShdw blurRad="38100" dist="38100" dir="2700000" algn="tl">
                    <a:srgbClr val="000000">
                      <a:alpha val="43137"/>
                    </a:srgbClr>
                  </a:outerShdw>
                </a:effectLst>
              </a:rPr>
              <a:t> ASPIRATIONS </a:t>
            </a:r>
            <a:endParaRPr lang="en-US" sz="8800" b="1" i="1" dirty="0">
              <a:solidFill>
                <a:schemeClr val="accent6"/>
              </a:solidFill>
              <a:effectLst>
                <a:outerShdw blurRad="38100" dist="38100" dir="2700000" algn="tl">
                  <a:srgbClr val="000000">
                    <a:alpha val="43137"/>
                  </a:srgbClr>
                </a:outerShdw>
              </a:effectLst>
              <a:latin typeface="Oswald"/>
            </a:endParaRPr>
          </a:p>
        </p:txBody>
      </p:sp>
      <p:sp>
        <p:nvSpPr>
          <p:cNvPr id="11" name="TextBox 11"/>
          <p:cNvSpPr txBox="1"/>
          <p:nvPr/>
        </p:nvSpPr>
        <p:spPr>
          <a:xfrm>
            <a:off x="7398216" y="8280733"/>
            <a:ext cx="10134600" cy="1846659"/>
          </a:xfrm>
          <a:prstGeom prst="rect">
            <a:avLst/>
          </a:prstGeom>
        </p:spPr>
        <p:txBody>
          <a:bodyPr wrap="square" lIns="0" tIns="0" rIns="0" bIns="0" rtlCol="0" anchor="t">
            <a:spAutoFit/>
          </a:bodyPr>
          <a:lstStyle/>
          <a:p>
            <a:pPr algn="ctr">
              <a:lnSpc>
                <a:spcPts val="3599"/>
              </a:lnSpc>
            </a:pPr>
            <a:r>
              <a:rPr lang="en-US" sz="3200" dirty="0">
                <a:solidFill>
                  <a:schemeClr val="bg1"/>
                </a:solidFill>
              </a:rPr>
              <a:t>I am committed to staying updated with the latest trends and technologies in the industry. In the coming year, I plan to pursue specialized certifications and attend industry conferences to learn from experts.</a:t>
            </a:r>
          </a:p>
        </p:txBody>
      </p:sp>
      <p:pic>
        <p:nvPicPr>
          <p:cNvPr id="1026" name="Picture 2" descr="Career ladder, human, arrow, person, success, the goal icon - Download on  Iconfinder">
            <a:extLst>
              <a:ext uri="{FF2B5EF4-FFF2-40B4-BE49-F238E27FC236}">
                <a16:creationId xmlns:a16="http://schemas.microsoft.com/office/drawing/2014/main" id="{EC824F52-E402-3E82-E9C1-6CB6CE6A425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96775" y="990219"/>
            <a:ext cx="8031751" cy="80317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209C778-BF93-53D5-5699-222CB7C54F27}"/>
              </a:ext>
            </a:extLst>
          </p:cNvPr>
          <p:cNvSpPr txBox="1"/>
          <p:nvPr/>
        </p:nvSpPr>
        <p:spPr>
          <a:xfrm>
            <a:off x="8927167" y="4405931"/>
            <a:ext cx="4624265" cy="1200329"/>
          </a:xfrm>
          <a:prstGeom prst="rect">
            <a:avLst/>
          </a:prstGeom>
          <a:noFill/>
        </p:spPr>
        <p:txBody>
          <a:bodyPr wrap="square" rtlCol="0">
            <a:spAutoFit/>
          </a:bodyPr>
          <a:lstStyle/>
          <a:p>
            <a:r>
              <a:rPr lang="en-US" sz="3600" dirty="0">
                <a:solidFill>
                  <a:schemeClr val="bg1"/>
                </a:solidFill>
              </a:rPr>
              <a:t>CONSTANT GROWTH &amp; SKILL ENHANCEMENT. </a:t>
            </a:r>
            <a:endParaRPr lang="en-IN" sz="3600" dirty="0">
              <a:solidFill>
                <a:schemeClr val="bg1"/>
              </a:solidFill>
            </a:endParaRPr>
          </a:p>
        </p:txBody>
      </p:sp>
      <p:sp>
        <p:nvSpPr>
          <p:cNvPr id="16" name="TextBox 15">
            <a:extLst>
              <a:ext uri="{FF2B5EF4-FFF2-40B4-BE49-F238E27FC236}">
                <a16:creationId xmlns:a16="http://schemas.microsoft.com/office/drawing/2014/main" id="{5AAC1806-C534-B587-54B8-F3BF495E56F3}"/>
              </a:ext>
            </a:extLst>
          </p:cNvPr>
          <p:cNvSpPr txBox="1"/>
          <p:nvPr/>
        </p:nvSpPr>
        <p:spPr>
          <a:xfrm>
            <a:off x="11954172" y="6011508"/>
            <a:ext cx="5639604" cy="1754326"/>
          </a:xfrm>
          <a:prstGeom prst="rect">
            <a:avLst/>
          </a:prstGeom>
          <a:noFill/>
        </p:spPr>
        <p:txBody>
          <a:bodyPr wrap="square" rtlCol="0">
            <a:spAutoFit/>
          </a:bodyPr>
          <a:lstStyle/>
          <a:p>
            <a:r>
              <a:rPr lang="en-IN" sz="3600" dirty="0">
                <a:solidFill>
                  <a:schemeClr val="bg1"/>
                </a:solidFill>
              </a:rPr>
              <a:t>BECOME A MANAGER &amp; LEADERSHIP OPPORTUNITIES</a:t>
            </a:r>
          </a:p>
          <a:p>
            <a:endParaRPr lang="en-IN" sz="3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96B"/>
        </a:solidFill>
        <a:effectLst/>
      </p:bgPr>
    </p:bg>
    <p:spTree>
      <p:nvGrpSpPr>
        <p:cNvPr id="1" name=""/>
        <p:cNvGrpSpPr/>
        <p:nvPr/>
      </p:nvGrpSpPr>
      <p:grpSpPr>
        <a:xfrm>
          <a:off x="0" y="0"/>
          <a:ext cx="0" cy="0"/>
          <a:chOff x="0" y="0"/>
          <a:chExt cx="0" cy="0"/>
        </a:xfrm>
      </p:grpSpPr>
      <p:grpSp>
        <p:nvGrpSpPr>
          <p:cNvPr id="2" name="Group 2"/>
          <p:cNvGrpSpPr/>
          <p:nvPr/>
        </p:nvGrpSpPr>
        <p:grpSpPr>
          <a:xfrm>
            <a:off x="1599485" y="1028700"/>
            <a:ext cx="2551101" cy="2198923"/>
            <a:chOff x="0" y="0"/>
            <a:chExt cx="5917184" cy="5100320"/>
          </a:xfrm>
        </p:grpSpPr>
        <p:sp>
          <p:nvSpPr>
            <p:cNvPr id="3" name="Freeform 3"/>
            <p:cNvSpPr/>
            <p:nvPr/>
          </p:nvSpPr>
          <p:spPr>
            <a:xfrm>
              <a:off x="0" y="0"/>
              <a:ext cx="5917184" cy="5100320"/>
            </a:xfrm>
            <a:custGeom>
              <a:avLst/>
              <a:gdLst/>
              <a:ahLst/>
              <a:cxnLst/>
              <a:rect l="l" t="t" r="r" b="b"/>
              <a:pathLst>
                <a:path w="5917184" h="5100320">
                  <a:moveTo>
                    <a:pt x="1275080" y="0"/>
                  </a:moveTo>
                  <a:lnTo>
                    <a:pt x="0" y="2550160"/>
                  </a:lnTo>
                  <a:lnTo>
                    <a:pt x="1275080" y="5100320"/>
                  </a:lnTo>
                  <a:lnTo>
                    <a:pt x="4642104" y="5100320"/>
                  </a:lnTo>
                  <a:lnTo>
                    <a:pt x="5917184" y="2550160"/>
                  </a:lnTo>
                  <a:lnTo>
                    <a:pt x="4642104" y="0"/>
                  </a:lnTo>
                  <a:close/>
                </a:path>
              </a:pathLst>
            </a:custGeom>
            <a:blipFill>
              <a:blip r:embed="rId2"/>
              <a:stretch>
                <a:fillRect l="-14686" r="-14686"/>
              </a:stretch>
            </a:blipFill>
          </p:spPr>
        </p:sp>
      </p:grpSp>
      <p:grpSp>
        <p:nvGrpSpPr>
          <p:cNvPr id="4" name="Group 4"/>
          <p:cNvGrpSpPr/>
          <p:nvPr/>
        </p:nvGrpSpPr>
        <p:grpSpPr>
          <a:xfrm>
            <a:off x="1599485" y="7059377"/>
            <a:ext cx="2551101" cy="2198923"/>
            <a:chOff x="0" y="0"/>
            <a:chExt cx="5917184" cy="5100320"/>
          </a:xfrm>
        </p:grpSpPr>
        <p:sp>
          <p:nvSpPr>
            <p:cNvPr id="5" name="Freeform 5"/>
            <p:cNvSpPr/>
            <p:nvPr/>
          </p:nvSpPr>
          <p:spPr>
            <a:xfrm>
              <a:off x="0" y="0"/>
              <a:ext cx="5917184" cy="5100320"/>
            </a:xfrm>
            <a:custGeom>
              <a:avLst/>
              <a:gdLst/>
              <a:ahLst/>
              <a:cxnLst/>
              <a:rect l="l" t="t" r="r" b="b"/>
              <a:pathLst>
                <a:path w="5917184" h="5100320">
                  <a:moveTo>
                    <a:pt x="1275080" y="0"/>
                  </a:moveTo>
                  <a:lnTo>
                    <a:pt x="0" y="2550160"/>
                  </a:lnTo>
                  <a:lnTo>
                    <a:pt x="1275080" y="5100320"/>
                  </a:lnTo>
                  <a:lnTo>
                    <a:pt x="4642104" y="5100320"/>
                  </a:lnTo>
                  <a:lnTo>
                    <a:pt x="5917184" y="2550160"/>
                  </a:lnTo>
                  <a:lnTo>
                    <a:pt x="4642104" y="0"/>
                  </a:lnTo>
                  <a:close/>
                </a:path>
              </a:pathLst>
            </a:custGeom>
            <a:blipFill>
              <a:blip r:embed="rId3"/>
              <a:stretch>
                <a:fillRect l="-21679" r="-21679"/>
              </a:stretch>
            </a:blipFill>
          </p:spPr>
        </p:sp>
      </p:grpSp>
      <p:grpSp>
        <p:nvGrpSpPr>
          <p:cNvPr id="6" name="Group 6"/>
          <p:cNvGrpSpPr/>
          <p:nvPr/>
        </p:nvGrpSpPr>
        <p:grpSpPr>
          <a:xfrm>
            <a:off x="7373763" y="4044038"/>
            <a:ext cx="2551101" cy="2198923"/>
            <a:chOff x="0" y="0"/>
            <a:chExt cx="5917184" cy="5100320"/>
          </a:xfrm>
        </p:grpSpPr>
        <p:sp>
          <p:nvSpPr>
            <p:cNvPr id="7" name="Freeform 7"/>
            <p:cNvSpPr/>
            <p:nvPr/>
          </p:nvSpPr>
          <p:spPr>
            <a:xfrm>
              <a:off x="0" y="0"/>
              <a:ext cx="5917184" cy="5100320"/>
            </a:xfrm>
            <a:custGeom>
              <a:avLst/>
              <a:gdLst/>
              <a:ahLst/>
              <a:cxnLst/>
              <a:rect l="l" t="t" r="r" b="b"/>
              <a:pathLst>
                <a:path w="5917184" h="5100320">
                  <a:moveTo>
                    <a:pt x="1275080" y="0"/>
                  </a:moveTo>
                  <a:lnTo>
                    <a:pt x="0" y="2550160"/>
                  </a:lnTo>
                  <a:lnTo>
                    <a:pt x="1275080" y="5100320"/>
                  </a:lnTo>
                  <a:lnTo>
                    <a:pt x="4642104" y="5100320"/>
                  </a:lnTo>
                  <a:lnTo>
                    <a:pt x="5917184" y="2550160"/>
                  </a:lnTo>
                  <a:lnTo>
                    <a:pt x="4642104" y="0"/>
                  </a:lnTo>
                  <a:close/>
                </a:path>
              </a:pathLst>
            </a:custGeom>
            <a:blipFill>
              <a:blip r:embed="rId4"/>
              <a:stretch>
                <a:fillRect l="-6974" r="-28499"/>
              </a:stretch>
            </a:blipFill>
          </p:spPr>
        </p:sp>
      </p:grpSp>
      <p:sp>
        <p:nvSpPr>
          <p:cNvPr id="8" name="Freeform 8"/>
          <p:cNvSpPr/>
          <p:nvPr/>
        </p:nvSpPr>
        <p:spPr>
          <a:xfrm rot="5400000">
            <a:off x="6881623" y="4572715"/>
            <a:ext cx="984280" cy="1141570"/>
          </a:xfrm>
          <a:custGeom>
            <a:avLst/>
            <a:gdLst/>
            <a:ahLst/>
            <a:cxnLst/>
            <a:rect l="l" t="t" r="r" b="b"/>
            <a:pathLst>
              <a:path w="984280" h="1141570">
                <a:moveTo>
                  <a:pt x="0" y="0"/>
                </a:moveTo>
                <a:lnTo>
                  <a:pt x="984280" y="0"/>
                </a:lnTo>
                <a:lnTo>
                  <a:pt x="984280" y="1141570"/>
                </a:lnTo>
                <a:lnTo>
                  <a:pt x="0" y="11415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5400000">
            <a:off x="1107345" y="1557377"/>
            <a:ext cx="984280" cy="1141570"/>
          </a:xfrm>
          <a:custGeom>
            <a:avLst/>
            <a:gdLst/>
            <a:ahLst/>
            <a:cxnLst/>
            <a:rect l="l" t="t" r="r" b="b"/>
            <a:pathLst>
              <a:path w="984280" h="1141570">
                <a:moveTo>
                  <a:pt x="0" y="0"/>
                </a:moveTo>
                <a:lnTo>
                  <a:pt x="984280" y="0"/>
                </a:lnTo>
                <a:lnTo>
                  <a:pt x="984280" y="1141570"/>
                </a:lnTo>
                <a:lnTo>
                  <a:pt x="0" y="11415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400000">
            <a:off x="1107345" y="7588053"/>
            <a:ext cx="984280" cy="1141570"/>
          </a:xfrm>
          <a:custGeom>
            <a:avLst/>
            <a:gdLst/>
            <a:ahLst/>
            <a:cxnLst/>
            <a:rect l="l" t="t" r="r" b="b"/>
            <a:pathLst>
              <a:path w="984280" h="1141570">
                <a:moveTo>
                  <a:pt x="0" y="0"/>
                </a:moveTo>
                <a:lnTo>
                  <a:pt x="984280" y="0"/>
                </a:lnTo>
                <a:lnTo>
                  <a:pt x="984280" y="1141570"/>
                </a:lnTo>
                <a:lnTo>
                  <a:pt x="0" y="11415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334044" y="7893397"/>
            <a:ext cx="530883" cy="530883"/>
          </a:xfrm>
          <a:custGeom>
            <a:avLst/>
            <a:gdLst/>
            <a:ahLst/>
            <a:cxnLst/>
            <a:rect l="l" t="t" r="r" b="b"/>
            <a:pathLst>
              <a:path w="530883" h="530883">
                <a:moveTo>
                  <a:pt x="0" y="0"/>
                </a:moveTo>
                <a:lnTo>
                  <a:pt x="530882" y="0"/>
                </a:lnTo>
                <a:lnTo>
                  <a:pt x="530882" y="530883"/>
                </a:lnTo>
                <a:lnTo>
                  <a:pt x="0" y="5308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340800" y="1862720"/>
            <a:ext cx="517369" cy="530883"/>
          </a:xfrm>
          <a:custGeom>
            <a:avLst/>
            <a:gdLst/>
            <a:ahLst/>
            <a:cxnLst/>
            <a:rect l="l" t="t" r="r" b="b"/>
            <a:pathLst>
              <a:path w="517369" h="530883">
                <a:moveTo>
                  <a:pt x="0" y="0"/>
                </a:moveTo>
                <a:lnTo>
                  <a:pt x="517370" y="0"/>
                </a:lnTo>
                <a:lnTo>
                  <a:pt x="517370" y="530883"/>
                </a:lnTo>
                <a:lnTo>
                  <a:pt x="0" y="5308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7108321" y="4878059"/>
            <a:ext cx="530883" cy="530883"/>
          </a:xfrm>
          <a:custGeom>
            <a:avLst/>
            <a:gdLst/>
            <a:ahLst/>
            <a:cxnLst/>
            <a:rect l="l" t="t" r="r" b="b"/>
            <a:pathLst>
              <a:path w="530883" h="530883">
                <a:moveTo>
                  <a:pt x="0" y="0"/>
                </a:moveTo>
                <a:lnTo>
                  <a:pt x="530883" y="0"/>
                </a:lnTo>
                <a:lnTo>
                  <a:pt x="530883" y="530882"/>
                </a:lnTo>
                <a:lnTo>
                  <a:pt x="0" y="53088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TextBox 15"/>
          <p:cNvSpPr txBox="1"/>
          <p:nvPr/>
        </p:nvSpPr>
        <p:spPr>
          <a:xfrm>
            <a:off x="4409271" y="1985601"/>
            <a:ext cx="8309255" cy="1107996"/>
          </a:xfrm>
          <a:prstGeom prst="rect">
            <a:avLst/>
          </a:prstGeom>
        </p:spPr>
        <p:txBody>
          <a:bodyPr wrap="square" lIns="0" tIns="0" rIns="0" bIns="0" rtlCol="0" anchor="t">
            <a:spAutoFit/>
          </a:bodyPr>
          <a:lstStyle/>
          <a:p>
            <a:pPr algn="l" fontAlgn="auto"/>
            <a:r>
              <a:rPr lang="en-US" sz="2400" dirty="0">
                <a:solidFill>
                  <a:schemeClr val="bg1"/>
                </a:solidFill>
                <a:latin typeface="Aptos Display" panose="020B0004020202020204" pitchFamily="34" charset="0"/>
              </a:rPr>
              <a:t>Full stack developers often collaborate with both front end and back end teams. Being able to communicate clearly and work well with others is essential for project success.</a:t>
            </a:r>
          </a:p>
        </p:txBody>
      </p:sp>
      <p:sp>
        <p:nvSpPr>
          <p:cNvPr id="16" name="TextBox 16"/>
          <p:cNvSpPr txBox="1"/>
          <p:nvPr/>
        </p:nvSpPr>
        <p:spPr>
          <a:xfrm>
            <a:off x="4568544" y="7068902"/>
            <a:ext cx="7090055" cy="641201"/>
          </a:xfrm>
          <a:prstGeom prst="rect">
            <a:avLst/>
          </a:prstGeom>
        </p:spPr>
        <p:txBody>
          <a:bodyPr wrap="square" lIns="0" tIns="0" rIns="0" bIns="0" rtlCol="0" anchor="t">
            <a:spAutoFit/>
          </a:bodyPr>
          <a:lstStyle/>
          <a:p>
            <a:pPr>
              <a:lnSpc>
                <a:spcPts val="5040"/>
              </a:lnSpc>
            </a:pPr>
            <a:r>
              <a:rPr lang="en-IN" sz="4400" b="1" dirty="0">
                <a:solidFill>
                  <a:schemeClr val="accent6"/>
                </a:solidFill>
                <a:latin typeface="Aptos Display" panose="020B0004020202020204" pitchFamily="34" charset="0"/>
              </a:rPr>
              <a:t>Define My Learning Path</a:t>
            </a:r>
            <a:endParaRPr lang="en-US" sz="4400" b="1" dirty="0">
              <a:solidFill>
                <a:schemeClr val="accent6"/>
              </a:solidFill>
              <a:latin typeface="Aptos Display" panose="020B0004020202020204" pitchFamily="34" charset="0"/>
            </a:endParaRPr>
          </a:p>
        </p:txBody>
      </p:sp>
      <p:sp>
        <p:nvSpPr>
          <p:cNvPr id="17" name="TextBox 17"/>
          <p:cNvSpPr txBox="1"/>
          <p:nvPr/>
        </p:nvSpPr>
        <p:spPr>
          <a:xfrm>
            <a:off x="4568545" y="7940040"/>
            <a:ext cx="8842655" cy="1354794"/>
          </a:xfrm>
          <a:prstGeom prst="rect">
            <a:avLst/>
          </a:prstGeom>
        </p:spPr>
        <p:txBody>
          <a:bodyPr wrap="square" lIns="0" tIns="0" rIns="0" bIns="0" rtlCol="0" anchor="t">
            <a:spAutoFit/>
          </a:bodyPr>
          <a:lstStyle/>
          <a:p>
            <a:pPr>
              <a:lnSpc>
                <a:spcPts val="3599"/>
              </a:lnSpc>
            </a:pPr>
            <a:r>
              <a:rPr lang="en-US" sz="2400" b="0" i="0" dirty="0">
                <a:solidFill>
                  <a:schemeClr val="bg1"/>
                </a:solidFill>
                <a:effectLst/>
                <a:latin typeface="Aptos Display" panose="020B0004020202020204" pitchFamily="34" charset="0"/>
              </a:rPr>
              <a:t>Identify the specific technologies, frameworks, and languages you want to master on both the front and the back.  Having a clear roadmap will guide your learning journey.</a:t>
            </a:r>
            <a:endParaRPr lang="en-US" sz="2399" dirty="0">
              <a:solidFill>
                <a:schemeClr val="bg1"/>
              </a:solidFill>
              <a:latin typeface="Aptos Display" panose="020B0004020202020204" pitchFamily="34" charset="0"/>
            </a:endParaRPr>
          </a:p>
        </p:txBody>
      </p:sp>
      <p:sp>
        <p:nvSpPr>
          <p:cNvPr id="18" name="TextBox 18"/>
          <p:cNvSpPr txBox="1"/>
          <p:nvPr/>
        </p:nvSpPr>
        <p:spPr>
          <a:xfrm>
            <a:off x="10342823" y="4053563"/>
            <a:ext cx="5714884" cy="608756"/>
          </a:xfrm>
          <a:prstGeom prst="rect">
            <a:avLst/>
          </a:prstGeom>
        </p:spPr>
        <p:txBody>
          <a:bodyPr lIns="0" tIns="0" rIns="0" bIns="0" rtlCol="0" anchor="t">
            <a:spAutoFit/>
          </a:bodyPr>
          <a:lstStyle/>
          <a:p>
            <a:pPr>
              <a:lnSpc>
                <a:spcPts val="5040"/>
              </a:lnSpc>
            </a:pPr>
            <a:r>
              <a:rPr lang="en-IN" sz="3600" b="1" dirty="0">
                <a:solidFill>
                  <a:schemeClr val="accent6"/>
                </a:solidFill>
                <a:latin typeface="Aptos Display" panose="020B0004020202020204" pitchFamily="34" charset="0"/>
              </a:rPr>
              <a:t>Build Real-world Projects</a:t>
            </a:r>
            <a:endParaRPr lang="en-US" sz="3600" b="1" dirty="0">
              <a:solidFill>
                <a:schemeClr val="accent6"/>
              </a:solidFill>
              <a:latin typeface="Aptos Display" panose="020B0004020202020204" pitchFamily="34" charset="0"/>
            </a:endParaRPr>
          </a:p>
        </p:txBody>
      </p:sp>
      <p:sp>
        <p:nvSpPr>
          <p:cNvPr id="19" name="TextBox 19"/>
          <p:cNvSpPr txBox="1"/>
          <p:nvPr/>
        </p:nvSpPr>
        <p:spPr>
          <a:xfrm>
            <a:off x="10342823" y="4924702"/>
            <a:ext cx="7716577" cy="1350819"/>
          </a:xfrm>
          <a:prstGeom prst="rect">
            <a:avLst/>
          </a:prstGeom>
        </p:spPr>
        <p:txBody>
          <a:bodyPr wrap="square" lIns="0" tIns="0" rIns="0" bIns="0" rtlCol="0" anchor="t">
            <a:spAutoFit/>
          </a:bodyPr>
          <a:lstStyle/>
          <a:p>
            <a:pPr>
              <a:lnSpc>
                <a:spcPts val="3599"/>
              </a:lnSpc>
            </a:pPr>
            <a:r>
              <a:rPr lang="en-US" sz="2400" dirty="0">
                <a:solidFill>
                  <a:schemeClr val="bg1"/>
                </a:solidFill>
                <a:latin typeface="Aptos Display" panose="020B0004020202020204" pitchFamily="34" charset="0"/>
              </a:rPr>
              <a:t>Apply your knowledge by working on real-world projects. Build web applications that incorporate various functionalities and features.</a:t>
            </a:r>
          </a:p>
        </p:txBody>
      </p:sp>
      <p:sp>
        <p:nvSpPr>
          <p:cNvPr id="20" name="TextBox 19">
            <a:extLst>
              <a:ext uri="{FF2B5EF4-FFF2-40B4-BE49-F238E27FC236}">
                <a16:creationId xmlns:a16="http://schemas.microsoft.com/office/drawing/2014/main" id="{5EC9DB49-3285-02B3-6DFC-6775A22E2378}"/>
              </a:ext>
            </a:extLst>
          </p:cNvPr>
          <p:cNvSpPr txBox="1"/>
          <p:nvPr/>
        </p:nvSpPr>
        <p:spPr>
          <a:xfrm>
            <a:off x="14706600" y="243870"/>
            <a:ext cx="3352800" cy="1569660"/>
          </a:xfrm>
          <a:prstGeom prst="rect">
            <a:avLst/>
          </a:prstGeom>
          <a:noFill/>
        </p:spPr>
        <p:txBody>
          <a:bodyPr wrap="square" rtlCol="0">
            <a:spAutoFit/>
          </a:bodyPr>
          <a:lstStyle/>
          <a:p>
            <a:r>
              <a:rPr lang="en-IN" sz="4800" b="1" i="1" dirty="0">
                <a:solidFill>
                  <a:schemeClr val="accent6"/>
                </a:solidFill>
                <a:latin typeface="Aptos Display" panose="020B0004020202020204" pitchFamily="34" charset="0"/>
              </a:rPr>
              <a:t>LEARNING STRATEGIE</a:t>
            </a:r>
          </a:p>
        </p:txBody>
      </p:sp>
      <p:sp>
        <p:nvSpPr>
          <p:cNvPr id="21" name="TextBox 20">
            <a:extLst>
              <a:ext uri="{FF2B5EF4-FFF2-40B4-BE49-F238E27FC236}">
                <a16:creationId xmlns:a16="http://schemas.microsoft.com/office/drawing/2014/main" id="{45F11D36-472E-60F6-4208-6736255A673D}"/>
              </a:ext>
            </a:extLst>
          </p:cNvPr>
          <p:cNvSpPr txBox="1"/>
          <p:nvPr/>
        </p:nvSpPr>
        <p:spPr>
          <a:xfrm>
            <a:off x="4209777" y="1069110"/>
            <a:ext cx="6477000" cy="769441"/>
          </a:xfrm>
          <a:prstGeom prst="rect">
            <a:avLst/>
          </a:prstGeom>
          <a:noFill/>
        </p:spPr>
        <p:txBody>
          <a:bodyPr wrap="square" rtlCol="0">
            <a:spAutoFit/>
          </a:bodyPr>
          <a:lstStyle/>
          <a:p>
            <a:r>
              <a:rPr lang="en-US" sz="4400" b="1" dirty="0">
                <a:solidFill>
                  <a:schemeClr val="accent6"/>
                </a:solidFill>
                <a:latin typeface="Aptos Display" panose="020B0004020202020204" pitchFamily="34" charset="0"/>
              </a:rPr>
              <a:t>Effective Communication</a:t>
            </a:r>
            <a:endParaRPr lang="en-IN" sz="4400" b="1" dirty="0">
              <a:solidFill>
                <a:schemeClr val="accent6"/>
              </a:solidFill>
              <a:latin typeface="Aptos Display" panose="020B00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14" presetClass="entr" presetSubtype="1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1000"/>
                                        <p:tgtEl>
                                          <p:spTgt spid="6"/>
                                        </p:tgtEl>
                                      </p:cBhvr>
                                    </p:animEffect>
                                  </p:childTnLst>
                                </p:cTn>
                              </p:par>
                              <p:par>
                                <p:cTn id="11" presetID="14" presetClass="entr" presetSubtype="10" fill="hold"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96B"/>
        </a:solidFill>
        <a:effectLst/>
      </p:bgPr>
    </p:bg>
    <p:spTree>
      <p:nvGrpSpPr>
        <p:cNvPr id="1" name=""/>
        <p:cNvGrpSpPr/>
        <p:nvPr/>
      </p:nvGrpSpPr>
      <p:grpSpPr>
        <a:xfrm>
          <a:off x="0" y="0"/>
          <a:ext cx="0" cy="0"/>
          <a:chOff x="0" y="0"/>
          <a:chExt cx="0" cy="0"/>
        </a:xfrm>
      </p:grpSpPr>
      <p:sp>
        <p:nvSpPr>
          <p:cNvPr id="8" name="TextBox 8"/>
          <p:cNvSpPr txBox="1"/>
          <p:nvPr/>
        </p:nvSpPr>
        <p:spPr>
          <a:xfrm>
            <a:off x="4191000" y="3201304"/>
            <a:ext cx="2590800" cy="1107996"/>
          </a:xfrm>
          <a:prstGeom prst="rect">
            <a:avLst/>
          </a:prstGeom>
        </p:spPr>
        <p:txBody>
          <a:bodyPr wrap="square" lIns="0" tIns="0" rIns="0" bIns="0" rtlCol="0" anchor="t">
            <a:spAutoFit/>
          </a:bodyPr>
          <a:lstStyle/>
          <a:p>
            <a:pPr algn="l"/>
            <a:r>
              <a:rPr lang="en-US" sz="3600" b="1" dirty="0">
                <a:solidFill>
                  <a:schemeClr val="bg1"/>
                </a:solidFill>
              </a:rPr>
              <a:t>CREATIVE MIND</a:t>
            </a:r>
            <a:endParaRPr lang="en-IN" sz="3600" b="1" dirty="0">
              <a:solidFill>
                <a:schemeClr val="bg1"/>
              </a:solidFill>
            </a:endParaRPr>
          </a:p>
        </p:txBody>
      </p:sp>
      <p:pic>
        <p:nvPicPr>
          <p:cNvPr id="4100" name="Picture 4" descr="9,002 Chatbot Logo Royalty-Free Photos ...">
            <a:extLst>
              <a:ext uri="{FF2B5EF4-FFF2-40B4-BE49-F238E27FC236}">
                <a16:creationId xmlns:a16="http://schemas.microsoft.com/office/drawing/2014/main" id="{44C68CAE-507F-B16D-C53A-F63579760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6646097"/>
            <a:ext cx="2576050"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BC5B6E-4555-CEA3-4EE4-6725EAB3CC82}"/>
              </a:ext>
            </a:extLst>
          </p:cNvPr>
          <p:cNvSpPr txBox="1"/>
          <p:nvPr/>
        </p:nvSpPr>
        <p:spPr>
          <a:xfrm>
            <a:off x="4495800" y="7034896"/>
            <a:ext cx="3352800" cy="1200329"/>
          </a:xfrm>
          <a:prstGeom prst="rect">
            <a:avLst/>
          </a:prstGeom>
          <a:noFill/>
        </p:spPr>
        <p:txBody>
          <a:bodyPr wrap="square">
            <a:spAutoFit/>
          </a:bodyPr>
          <a:lstStyle/>
          <a:p>
            <a:pPr algn="l"/>
            <a:r>
              <a:rPr lang="en-US" sz="3600" b="1" dirty="0">
                <a:solidFill>
                  <a:schemeClr val="bg1"/>
                </a:solidFill>
              </a:rPr>
              <a:t>BEST POSITION IN FUTURE </a:t>
            </a:r>
            <a:endParaRPr lang="en-IN" sz="3600" b="1" dirty="0">
              <a:solidFill>
                <a:schemeClr val="bg1"/>
              </a:solidFill>
            </a:endParaRPr>
          </a:p>
        </p:txBody>
      </p:sp>
      <p:sp>
        <p:nvSpPr>
          <p:cNvPr id="9" name="TextBox 8">
            <a:extLst>
              <a:ext uri="{FF2B5EF4-FFF2-40B4-BE49-F238E27FC236}">
                <a16:creationId xmlns:a16="http://schemas.microsoft.com/office/drawing/2014/main" id="{725733DC-4BC1-4AAA-4E31-8E433C519FB0}"/>
              </a:ext>
            </a:extLst>
          </p:cNvPr>
          <p:cNvSpPr txBox="1"/>
          <p:nvPr/>
        </p:nvSpPr>
        <p:spPr>
          <a:xfrm>
            <a:off x="12478539" y="7172128"/>
            <a:ext cx="3904461" cy="1077218"/>
          </a:xfrm>
          <a:prstGeom prst="rect">
            <a:avLst/>
          </a:prstGeom>
          <a:noFill/>
        </p:spPr>
        <p:txBody>
          <a:bodyPr wrap="square">
            <a:spAutoFit/>
          </a:bodyPr>
          <a:lstStyle/>
          <a:p>
            <a:r>
              <a:rPr lang="en-US" sz="3200" b="1" dirty="0">
                <a:solidFill>
                  <a:schemeClr val="bg1"/>
                </a:solidFill>
              </a:rPr>
              <a:t>PASSIONATE ABOUR SOFTWARE &amp; AI</a:t>
            </a:r>
            <a:endParaRPr lang="en-IN" sz="3200" b="1" dirty="0">
              <a:solidFill>
                <a:schemeClr val="bg1"/>
              </a:solidFill>
            </a:endParaRPr>
          </a:p>
        </p:txBody>
      </p:sp>
      <p:sp>
        <p:nvSpPr>
          <p:cNvPr id="13" name="TextBox 12">
            <a:extLst>
              <a:ext uri="{FF2B5EF4-FFF2-40B4-BE49-F238E27FC236}">
                <a16:creationId xmlns:a16="http://schemas.microsoft.com/office/drawing/2014/main" id="{732B02FB-7220-B1AE-4649-9E007E8186A7}"/>
              </a:ext>
            </a:extLst>
          </p:cNvPr>
          <p:cNvSpPr txBox="1"/>
          <p:nvPr/>
        </p:nvSpPr>
        <p:spPr>
          <a:xfrm>
            <a:off x="13258800" y="2933700"/>
            <a:ext cx="2590800" cy="1200329"/>
          </a:xfrm>
          <a:prstGeom prst="rect">
            <a:avLst/>
          </a:prstGeom>
          <a:noFill/>
        </p:spPr>
        <p:txBody>
          <a:bodyPr wrap="square">
            <a:spAutoFit/>
          </a:bodyPr>
          <a:lstStyle/>
          <a:p>
            <a:r>
              <a:rPr lang="en-US" sz="3600" b="1" dirty="0">
                <a:solidFill>
                  <a:schemeClr val="bg1"/>
                </a:solidFill>
              </a:rPr>
              <a:t>SKILLS MATCHE </a:t>
            </a:r>
            <a:endParaRPr lang="en-IN" sz="3600" b="1" dirty="0">
              <a:solidFill>
                <a:schemeClr val="bg1"/>
              </a:solidFill>
            </a:endParaRPr>
          </a:p>
        </p:txBody>
      </p:sp>
      <p:pic>
        <p:nvPicPr>
          <p:cNvPr id="5122" name="Picture 2" descr="Creative Mind Logo Vector Art, Icons ...">
            <a:extLst>
              <a:ext uri="{FF2B5EF4-FFF2-40B4-BE49-F238E27FC236}">
                <a16:creationId xmlns:a16="http://schemas.microsoft.com/office/drawing/2014/main" id="{B113D653-D6C3-90DF-A6AF-266197748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808" y="2679017"/>
            <a:ext cx="2239567" cy="21431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24" name="Picture 4" descr="Skill Text Effect and Logo Design Word">
            <a:extLst>
              <a:ext uri="{FF2B5EF4-FFF2-40B4-BE49-F238E27FC236}">
                <a16:creationId xmlns:a16="http://schemas.microsoft.com/office/drawing/2014/main" id="{CCF13293-62AB-FC65-DA1F-99DAF05DE9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4694" y="2679017"/>
            <a:ext cx="4105506" cy="20334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26" name="Picture 6" descr="Logo Design for Manager by WhiteLion ...">
            <a:extLst>
              <a:ext uri="{FF2B5EF4-FFF2-40B4-BE49-F238E27FC236}">
                <a16:creationId xmlns:a16="http://schemas.microsoft.com/office/drawing/2014/main" id="{5B4A6BD6-B73A-6798-E88F-3C0EBDC8CA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850" y="6719846"/>
            <a:ext cx="2343150" cy="19526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28" name="Picture 8" descr="97 Software Logos | BrandCrowd blog">
            <a:extLst>
              <a:ext uri="{FF2B5EF4-FFF2-40B4-BE49-F238E27FC236}">
                <a16:creationId xmlns:a16="http://schemas.microsoft.com/office/drawing/2014/main" id="{86968206-A2C3-E323-B7DA-4DBF277D62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96475" y="6646097"/>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1D00D8-937C-3C6A-EB9A-5F0CAAF17352}"/>
              </a:ext>
            </a:extLst>
          </p:cNvPr>
          <p:cNvSpPr/>
          <p:nvPr/>
        </p:nvSpPr>
        <p:spPr>
          <a:xfrm>
            <a:off x="5476875" y="475708"/>
            <a:ext cx="6704784" cy="1107996"/>
          </a:xfrm>
          <a:prstGeom prst="rect">
            <a:avLst/>
          </a:prstGeom>
          <a:noFill/>
        </p:spPr>
        <p:txBody>
          <a:bodyPr wrap="none" lIns="91440" tIns="45720" rIns="91440" bIns="45720">
            <a:spAutoFit/>
          </a:bodyPr>
          <a:lstStyle/>
          <a:p>
            <a:pPr algn="ctr"/>
            <a:r>
              <a:rPr lang="en-IN" sz="6600" b="1" i="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WHY THIS COURSE</a:t>
            </a:r>
            <a:endParaRPr lang="en-IN" sz="6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4090289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1000"/>
                                        <p:tgtEl>
                                          <p:spTgt spid="4100"/>
                                        </p:tgtEl>
                                      </p:cBhvr>
                                    </p:animEffect>
                                  </p:childTnLst>
                                </p:cTn>
                              </p:par>
                              <p:par>
                                <p:cTn id="8" presetID="10" presetClass="entr" presetSubtype="0" fill="hold" nodeType="withEffect">
                                  <p:stCondLst>
                                    <p:cond delay="50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1000"/>
                                        <p:tgtEl>
                                          <p:spTgt spid="5122"/>
                                        </p:tgtEl>
                                      </p:cBhvr>
                                    </p:animEffect>
                                  </p:childTnLst>
                                </p:cTn>
                              </p:par>
                              <p:par>
                                <p:cTn id="11" presetID="10" presetClass="entr" presetSubtype="0" fill="hold" nodeType="withEffect">
                                  <p:stCondLst>
                                    <p:cond delay="100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1000"/>
                                        <p:tgtEl>
                                          <p:spTgt spid="5124"/>
                                        </p:tgtEl>
                                      </p:cBhvr>
                                    </p:animEffect>
                                  </p:childTnLst>
                                </p:cTn>
                              </p:par>
                              <p:par>
                                <p:cTn id="14" presetID="10" presetClass="entr" presetSubtype="0" fill="hold" nodeType="withEffect">
                                  <p:stCondLst>
                                    <p:cond delay="1500"/>
                                  </p:stCondLst>
                                  <p:childTnLst>
                                    <p:set>
                                      <p:cBhvr>
                                        <p:cTn id="15" dur="1" fill="hold">
                                          <p:stCondLst>
                                            <p:cond delay="0"/>
                                          </p:stCondLst>
                                        </p:cTn>
                                        <p:tgtEl>
                                          <p:spTgt spid="5126"/>
                                        </p:tgtEl>
                                        <p:attrNameLst>
                                          <p:attrName>style.visibility</p:attrName>
                                        </p:attrNameLst>
                                      </p:cBhvr>
                                      <p:to>
                                        <p:strVal val="visible"/>
                                      </p:to>
                                    </p:set>
                                    <p:animEffect transition="in" filter="fade">
                                      <p:cBhvr>
                                        <p:cTn id="16" dur="1000"/>
                                        <p:tgtEl>
                                          <p:spTgt spid="5126"/>
                                        </p:tgtEl>
                                      </p:cBhvr>
                                    </p:animEffect>
                                  </p:childTnLst>
                                </p:cTn>
                              </p:par>
                              <p:par>
                                <p:cTn id="17" presetID="10" presetClass="entr" presetSubtype="0" fill="hold" nodeType="withEffect">
                                  <p:stCondLst>
                                    <p:cond delay="2250"/>
                                  </p:stCondLst>
                                  <p:childTnLst>
                                    <p:set>
                                      <p:cBhvr>
                                        <p:cTn id="18" dur="1" fill="hold">
                                          <p:stCondLst>
                                            <p:cond delay="0"/>
                                          </p:stCondLst>
                                        </p:cTn>
                                        <p:tgtEl>
                                          <p:spTgt spid="5128"/>
                                        </p:tgtEl>
                                        <p:attrNameLst>
                                          <p:attrName>style.visibility</p:attrName>
                                        </p:attrNameLst>
                                      </p:cBhvr>
                                      <p:to>
                                        <p:strVal val="visible"/>
                                      </p:to>
                                    </p:set>
                                    <p:animEffect transition="in" filter="fade">
                                      <p:cBhvr>
                                        <p:cTn id="19" dur="10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96B"/>
        </a:solidFill>
        <a:effectLst/>
      </p:bgPr>
    </p:bg>
    <p:spTree>
      <p:nvGrpSpPr>
        <p:cNvPr id="1" name=""/>
        <p:cNvGrpSpPr/>
        <p:nvPr/>
      </p:nvGrpSpPr>
      <p:grpSpPr>
        <a:xfrm>
          <a:off x="0" y="0"/>
          <a:ext cx="0" cy="0"/>
          <a:chOff x="0" y="0"/>
          <a:chExt cx="0" cy="0"/>
        </a:xfrm>
      </p:grpSpPr>
      <p:sp>
        <p:nvSpPr>
          <p:cNvPr id="2" name="Freeform 2"/>
          <p:cNvSpPr/>
          <p:nvPr/>
        </p:nvSpPr>
        <p:spPr>
          <a:xfrm rot="5400000">
            <a:off x="-3611741" y="-1100192"/>
            <a:ext cx="10766822" cy="12487385"/>
          </a:xfrm>
          <a:custGeom>
            <a:avLst/>
            <a:gdLst/>
            <a:ahLst/>
            <a:cxnLst/>
            <a:rect l="l" t="t" r="r" b="b"/>
            <a:pathLst>
              <a:path w="10766822" h="12487385">
                <a:moveTo>
                  <a:pt x="0" y="0"/>
                </a:moveTo>
                <a:lnTo>
                  <a:pt x="10766822" y="0"/>
                </a:lnTo>
                <a:lnTo>
                  <a:pt x="10766822" y="12487384"/>
                </a:lnTo>
                <a:lnTo>
                  <a:pt x="0" y="124873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1132919" y="-1100192"/>
            <a:ext cx="10766822" cy="12487385"/>
          </a:xfrm>
          <a:custGeom>
            <a:avLst/>
            <a:gdLst/>
            <a:ahLst/>
            <a:cxnLst/>
            <a:rect l="l" t="t" r="r" b="b"/>
            <a:pathLst>
              <a:path w="10766822" h="12487385">
                <a:moveTo>
                  <a:pt x="0" y="0"/>
                </a:moveTo>
                <a:lnTo>
                  <a:pt x="10766822" y="0"/>
                </a:lnTo>
                <a:lnTo>
                  <a:pt x="10766822" y="12487384"/>
                </a:lnTo>
                <a:lnTo>
                  <a:pt x="0" y="124873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6" name="Freeform 6"/>
          <p:cNvSpPr/>
          <p:nvPr/>
        </p:nvSpPr>
        <p:spPr>
          <a:xfrm rot="5400000">
            <a:off x="8367973" y="5143835"/>
            <a:ext cx="1552054" cy="1800076"/>
          </a:xfrm>
          <a:custGeom>
            <a:avLst/>
            <a:gdLst/>
            <a:ahLst/>
            <a:cxnLst/>
            <a:rect l="l" t="t" r="r" b="b"/>
            <a:pathLst>
              <a:path w="1552054" h="1800076">
                <a:moveTo>
                  <a:pt x="0" y="0"/>
                </a:moveTo>
                <a:lnTo>
                  <a:pt x="1552054" y="0"/>
                </a:lnTo>
                <a:lnTo>
                  <a:pt x="1552054" y="1800076"/>
                </a:lnTo>
                <a:lnTo>
                  <a:pt x="0" y="1800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9">
            <a:extLst>
              <a:ext uri="{FF2B5EF4-FFF2-40B4-BE49-F238E27FC236}">
                <a16:creationId xmlns:a16="http://schemas.microsoft.com/office/drawing/2014/main" id="{6E9343C3-6B15-3963-CC65-1267E744F4CE}"/>
              </a:ext>
            </a:extLst>
          </p:cNvPr>
          <p:cNvSpPr/>
          <p:nvPr/>
        </p:nvSpPr>
        <p:spPr>
          <a:xfrm rot="5400000">
            <a:off x="2609275" y="-914839"/>
            <a:ext cx="1552054" cy="6709644"/>
          </a:xfrm>
          <a:custGeom>
            <a:avLst/>
            <a:gdLst/>
            <a:ahLst/>
            <a:cxnLst/>
            <a:rect l="l" t="t" r="r" b="b"/>
            <a:pathLst>
              <a:path w="1552054" h="1800076">
                <a:moveTo>
                  <a:pt x="0" y="0"/>
                </a:moveTo>
                <a:lnTo>
                  <a:pt x="1552053" y="0"/>
                </a:lnTo>
                <a:lnTo>
                  <a:pt x="1552053" y="1800076"/>
                </a:lnTo>
                <a:lnTo>
                  <a:pt x="0" y="1800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7">
            <a:extLst>
              <a:ext uri="{FF2B5EF4-FFF2-40B4-BE49-F238E27FC236}">
                <a16:creationId xmlns:a16="http://schemas.microsoft.com/office/drawing/2014/main" id="{BD9AFDDA-4B91-92F9-CF99-670074D31EA8}"/>
              </a:ext>
            </a:extLst>
          </p:cNvPr>
          <p:cNvSpPr txBox="1"/>
          <p:nvPr/>
        </p:nvSpPr>
        <p:spPr>
          <a:xfrm>
            <a:off x="1925161" y="2086040"/>
            <a:ext cx="3962400" cy="707886"/>
          </a:xfrm>
          <a:prstGeom prst="rect">
            <a:avLst/>
          </a:prstGeom>
          <a:noFill/>
        </p:spPr>
        <p:txBody>
          <a:bodyPr wrap="square" rtlCol="0">
            <a:spAutoFit/>
          </a:bodyPr>
          <a:lstStyle/>
          <a:p>
            <a:r>
              <a:rPr lang="en-IN" sz="4000" dirty="0">
                <a:solidFill>
                  <a:schemeClr val="bg1"/>
                </a:solidFill>
              </a:rPr>
              <a:t>FRONT - END</a:t>
            </a:r>
          </a:p>
        </p:txBody>
      </p:sp>
      <p:sp>
        <p:nvSpPr>
          <p:cNvPr id="32" name="Freeform 9">
            <a:extLst>
              <a:ext uri="{FF2B5EF4-FFF2-40B4-BE49-F238E27FC236}">
                <a16:creationId xmlns:a16="http://schemas.microsoft.com/office/drawing/2014/main" id="{B773FDB5-9FF1-F113-5112-C798DBF64425}"/>
              </a:ext>
            </a:extLst>
          </p:cNvPr>
          <p:cNvSpPr/>
          <p:nvPr/>
        </p:nvSpPr>
        <p:spPr>
          <a:xfrm rot="5400000">
            <a:off x="14959273" y="-859030"/>
            <a:ext cx="1552054" cy="6709644"/>
          </a:xfrm>
          <a:custGeom>
            <a:avLst/>
            <a:gdLst/>
            <a:ahLst/>
            <a:cxnLst/>
            <a:rect l="l" t="t" r="r" b="b"/>
            <a:pathLst>
              <a:path w="1552054" h="1800076">
                <a:moveTo>
                  <a:pt x="0" y="0"/>
                </a:moveTo>
                <a:lnTo>
                  <a:pt x="1552053" y="0"/>
                </a:lnTo>
                <a:lnTo>
                  <a:pt x="1552053" y="1800076"/>
                </a:lnTo>
                <a:lnTo>
                  <a:pt x="0" y="1800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TextBox 32">
            <a:extLst>
              <a:ext uri="{FF2B5EF4-FFF2-40B4-BE49-F238E27FC236}">
                <a16:creationId xmlns:a16="http://schemas.microsoft.com/office/drawing/2014/main" id="{3321F5B2-D45B-770A-00B4-7933614D21BC}"/>
              </a:ext>
            </a:extLst>
          </p:cNvPr>
          <p:cNvSpPr txBox="1"/>
          <p:nvPr/>
        </p:nvSpPr>
        <p:spPr>
          <a:xfrm>
            <a:off x="14249399" y="2024485"/>
            <a:ext cx="3768538" cy="769441"/>
          </a:xfrm>
          <a:prstGeom prst="rect">
            <a:avLst/>
          </a:prstGeom>
          <a:noFill/>
        </p:spPr>
        <p:txBody>
          <a:bodyPr wrap="square" rtlCol="0">
            <a:spAutoFit/>
          </a:bodyPr>
          <a:lstStyle/>
          <a:p>
            <a:r>
              <a:rPr lang="en-IN" sz="4400" dirty="0">
                <a:solidFill>
                  <a:schemeClr val="bg1"/>
                </a:solidFill>
              </a:rPr>
              <a:t>BACK - END</a:t>
            </a:r>
          </a:p>
        </p:txBody>
      </p:sp>
      <p:sp>
        <p:nvSpPr>
          <p:cNvPr id="34" name="Rectangle: Rounded Corners 33">
            <a:extLst>
              <a:ext uri="{FF2B5EF4-FFF2-40B4-BE49-F238E27FC236}">
                <a16:creationId xmlns:a16="http://schemas.microsoft.com/office/drawing/2014/main" id="{4C3120FC-CE21-3223-857F-DBDA0C4D97B6}"/>
              </a:ext>
            </a:extLst>
          </p:cNvPr>
          <p:cNvSpPr/>
          <p:nvPr/>
        </p:nvSpPr>
        <p:spPr>
          <a:xfrm>
            <a:off x="1865399" y="3493653"/>
            <a:ext cx="3307081" cy="115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HTML</a:t>
            </a:r>
            <a:r>
              <a:rPr lang="en-US" dirty="0"/>
              <a:t> </a:t>
            </a:r>
            <a:endParaRPr lang="en-IN" dirty="0"/>
          </a:p>
        </p:txBody>
      </p:sp>
      <p:sp>
        <p:nvSpPr>
          <p:cNvPr id="35" name="Rectangle: Rounded Corners 34">
            <a:extLst>
              <a:ext uri="{FF2B5EF4-FFF2-40B4-BE49-F238E27FC236}">
                <a16:creationId xmlns:a16="http://schemas.microsoft.com/office/drawing/2014/main" id="{F0D1F2A6-CDB7-564D-60C6-5B8B73D0ECEF}"/>
              </a:ext>
            </a:extLst>
          </p:cNvPr>
          <p:cNvSpPr/>
          <p:nvPr/>
        </p:nvSpPr>
        <p:spPr>
          <a:xfrm>
            <a:off x="1849532" y="4776485"/>
            <a:ext cx="3307081" cy="115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CSS</a:t>
            </a:r>
            <a:r>
              <a:rPr lang="en-US" dirty="0"/>
              <a:t> </a:t>
            </a:r>
            <a:endParaRPr lang="en-IN" dirty="0"/>
          </a:p>
        </p:txBody>
      </p:sp>
      <p:sp>
        <p:nvSpPr>
          <p:cNvPr id="42" name="Rectangle: Rounded Corners 41">
            <a:extLst>
              <a:ext uri="{FF2B5EF4-FFF2-40B4-BE49-F238E27FC236}">
                <a16:creationId xmlns:a16="http://schemas.microsoft.com/office/drawing/2014/main" id="{FBC444C1-DD62-AC11-539E-A5B46DEC2D70}"/>
              </a:ext>
            </a:extLst>
          </p:cNvPr>
          <p:cNvSpPr/>
          <p:nvPr/>
        </p:nvSpPr>
        <p:spPr>
          <a:xfrm>
            <a:off x="14268698" y="6384545"/>
            <a:ext cx="3307081" cy="115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DATA BASE</a:t>
            </a:r>
            <a:r>
              <a:rPr lang="en-US" dirty="0"/>
              <a:t> </a:t>
            </a:r>
            <a:endParaRPr lang="en-IN" dirty="0"/>
          </a:p>
        </p:txBody>
      </p:sp>
      <p:sp>
        <p:nvSpPr>
          <p:cNvPr id="43" name="Rectangle: Rounded Corners 42">
            <a:extLst>
              <a:ext uri="{FF2B5EF4-FFF2-40B4-BE49-F238E27FC236}">
                <a16:creationId xmlns:a16="http://schemas.microsoft.com/office/drawing/2014/main" id="{65CA2AED-D7F4-0317-2C19-D7D4C74162C0}"/>
              </a:ext>
            </a:extLst>
          </p:cNvPr>
          <p:cNvSpPr/>
          <p:nvPr/>
        </p:nvSpPr>
        <p:spPr>
          <a:xfrm>
            <a:off x="14325600" y="7771044"/>
            <a:ext cx="3307081" cy="115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JAVA</a:t>
            </a:r>
            <a:r>
              <a:rPr lang="en-US" dirty="0"/>
              <a:t> </a:t>
            </a:r>
            <a:endParaRPr lang="en-IN" dirty="0"/>
          </a:p>
        </p:txBody>
      </p:sp>
      <p:sp>
        <p:nvSpPr>
          <p:cNvPr id="44" name="Rectangle: Rounded Corners 43">
            <a:extLst>
              <a:ext uri="{FF2B5EF4-FFF2-40B4-BE49-F238E27FC236}">
                <a16:creationId xmlns:a16="http://schemas.microsoft.com/office/drawing/2014/main" id="{9CA234C2-6A28-F9EE-9955-7B0A9260100D}"/>
              </a:ext>
            </a:extLst>
          </p:cNvPr>
          <p:cNvSpPr/>
          <p:nvPr/>
        </p:nvSpPr>
        <p:spPr>
          <a:xfrm>
            <a:off x="14184196" y="3553373"/>
            <a:ext cx="3307081" cy="115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C ++</a:t>
            </a:r>
            <a:r>
              <a:rPr lang="en-US" dirty="0"/>
              <a:t> </a:t>
            </a:r>
            <a:endParaRPr lang="en-IN" dirty="0"/>
          </a:p>
        </p:txBody>
      </p:sp>
      <p:sp>
        <p:nvSpPr>
          <p:cNvPr id="45" name="Rectangle: Rounded Corners 44">
            <a:extLst>
              <a:ext uri="{FF2B5EF4-FFF2-40B4-BE49-F238E27FC236}">
                <a16:creationId xmlns:a16="http://schemas.microsoft.com/office/drawing/2014/main" id="{94F2A9FC-7E12-946E-A682-D55BF1D3F1B0}"/>
              </a:ext>
            </a:extLst>
          </p:cNvPr>
          <p:cNvSpPr/>
          <p:nvPr/>
        </p:nvSpPr>
        <p:spPr>
          <a:xfrm>
            <a:off x="14249399" y="4907284"/>
            <a:ext cx="3307081" cy="115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C</a:t>
            </a:r>
            <a:r>
              <a:rPr lang="en-US" dirty="0"/>
              <a:t> </a:t>
            </a:r>
            <a:endParaRPr lang="en-IN" dirty="0"/>
          </a:p>
        </p:txBody>
      </p:sp>
      <p:sp>
        <p:nvSpPr>
          <p:cNvPr id="46" name="Rectangle: Rounded Corners 45">
            <a:extLst>
              <a:ext uri="{FF2B5EF4-FFF2-40B4-BE49-F238E27FC236}">
                <a16:creationId xmlns:a16="http://schemas.microsoft.com/office/drawing/2014/main" id="{12EE0356-7D77-15CF-E1C3-7AB1C142269D}"/>
              </a:ext>
            </a:extLst>
          </p:cNvPr>
          <p:cNvSpPr/>
          <p:nvPr/>
        </p:nvSpPr>
        <p:spPr>
          <a:xfrm>
            <a:off x="1802149" y="8783283"/>
            <a:ext cx="3307081" cy="115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REACT JS </a:t>
            </a:r>
            <a:endParaRPr lang="en-IN" sz="3600" dirty="0"/>
          </a:p>
        </p:txBody>
      </p:sp>
      <p:sp>
        <p:nvSpPr>
          <p:cNvPr id="47" name="Rectangle: Rounded Corners 46">
            <a:extLst>
              <a:ext uri="{FF2B5EF4-FFF2-40B4-BE49-F238E27FC236}">
                <a16:creationId xmlns:a16="http://schemas.microsoft.com/office/drawing/2014/main" id="{6BFB7D21-A372-05D0-A244-5EF9458C1674}"/>
              </a:ext>
            </a:extLst>
          </p:cNvPr>
          <p:cNvSpPr/>
          <p:nvPr/>
        </p:nvSpPr>
        <p:spPr>
          <a:xfrm>
            <a:off x="1828800" y="6100123"/>
            <a:ext cx="3307081" cy="115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JAVA SCRIPT </a:t>
            </a:r>
            <a:endParaRPr lang="en-IN" sz="3600" dirty="0"/>
          </a:p>
        </p:txBody>
      </p:sp>
      <p:sp>
        <p:nvSpPr>
          <p:cNvPr id="48" name="Rectangle: Rounded Corners 47">
            <a:extLst>
              <a:ext uri="{FF2B5EF4-FFF2-40B4-BE49-F238E27FC236}">
                <a16:creationId xmlns:a16="http://schemas.microsoft.com/office/drawing/2014/main" id="{1FEF39F2-0328-7268-7160-EF67FD4F425D}"/>
              </a:ext>
            </a:extLst>
          </p:cNvPr>
          <p:cNvSpPr/>
          <p:nvPr/>
        </p:nvSpPr>
        <p:spPr>
          <a:xfrm>
            <a:off x="1802150" y="7469875"/>
            <a:ext cx="3307081" cy="115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t>BOOTSTRAP</a:t>
            </a:r>
            <a:r>
              <a:rPr lang="en-US" dirty="0"/>
              <a:t> </a:t>
            </a:r>
            <a:endParaRPr lang="en-IN" dirty="0"/>
          </a:p>
        </p:txBody>
      </p:sp>
      <p:sp>
        <p:nvSpPr>
          <p:cNvPr id="49" name="Rectangle 48">
            <a:extLst>
              <a:ext uri="{FF2B5EF4-FFF2-40B4-BE49-F238E27FC236}">
                <a16:creationId xmlns:a16="http://schemas.microsoft.com/office/drawing/2014/main" id="{80853F47-D8E3-A303-6FCB-6C6A0EB0C0B5}"/>
              </a:ext>
            </a:extLst>
          </p:cNvPr>
          <p:cNvSpPr/>
          <p:nvPr/>
        </p:nvSpPr>
        <p:spPr>
          <a:xfrm>
            <a:off x="4724400" y="291272"/>
            <a:ext cx="10058400" cy="923330"/>
          </a:xfrm>
          <a:prstGeom prst="rect">
            <a:avLst/>
          </a:prstGeom>
          <a:noFill/>
        </p:spPr>
        <p:txBody>
          <a:bodyPr wrap="squar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LEARNING AT TOPS TECHNOLOGY</a:t>
            </a:r>
          </a:p>
        </p:txBody>
      </p:sp>
      <p:pic>
        <p:nvPicPr>
          <p:cNvPr id="2056" name="Picture 8" descr="Learning - Free education icons">
            <a:extLst>
              <a:ext uri="{FF2B5EF4-FFF2-40B4-BE49-F238E27FC236}">
                <a16:creationId xmlns:a16="http://schemas.microsoft.com/office/drawing/2014/main" id="{8F719501-3BE7-C884-7805-72DFEDECE47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17195" y="1154290"/>
            <a:ext cx="3448694" cy="352176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Virtual Classroom Icon Images – Browse ...">
            <a:extLst>
              <a:ext uri="{FF2B5EF4-FFF2-40B4-BE49-F238E27FC236}">
                <a16:creationId xmlns:a16="http://schemas.microsoft.com/office/drawing/2014/main" id="{F81B4F64-10E6-D46B-647C-1CAB523512C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02508" y="6770892"/>
            <a:ext cx="3521767" cy="35217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5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75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1000" fill="hold"/>
                                        <p:tgtEl>
                                          <p:spTgt spid="4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1000"/>
                                        <p:tgtEl>
                                          <p:spTgt spid="46"/>
                                        </p:tgtEl>
                                      </p:cBhvr>
                                    </p:animEffect>
                                    <p:anim calcmode="lin" valueType="num">
                                      <p:cBhvr>
                                        <p:cTn id="28" dur="1000" fill="hold"/>
                                        <p:tgtEl>
                                          <p:spTgt spid="46"/>
                                        </p:tgtEl>
                                        <p:attrNameLst>
                                          <p:attrName>ppt_x</p:attrName>
                                        </p:attrNameLst>
                                      </p:cBhvr>
                                      <p:tavLst>
                                        <p:tav tm="0">
                                          <p:val>
                                            <p:strVal val="#ppt_x"/>
                                          </p:val>
                                        </p:tav>
                                        <p:tav tm="100000">
                                          <p:val>
                                            <p:strVal val="#ppt_x"/>
                                          </p:val>
                                        </p:tav>
                                      </p:tavLst>
                                    </p:anim>
                                    <p:anim calcmode="lin" valueType="num">
                                      <p:cBhvr>
                                        <p:cTn id="29" dur="1000" fill="hold"/>
                                        <p:tgtEl>
                                          <p:spTgt spid="4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75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1000"/>
                                        <p:tgtEl>
                                          <p:spTgt spid="45"/>
                                        </p:tgtEl>
                                      </p:cBhvr>
                                    </p:animEffect>
                                    <p:anim calcmode="lin" valueType="num">
                                      <p:cBhvr>
                                        <p:cTn id="38" dur="1000" fill="hold"/>
                                        <p:tgtEl>
                                          <p:spTgt spid="45"/>
                                        </p:tgtEl>
                                        <p:attrNameLst>
                                          <p:attrName>ppt_x</p:attrName>
                                        </p:attrNameLst>
                                      </p:cBhvr>
                                      <p:tavLst>
                                        <p:tav tm="0">
                                          <p:val>
                                            <p:strVal val="#ppt_x"/>
                                          </p:val>
                                        </p:tav>
                                        <p:tav tm="100000">
                                          <p:val>
                                            <p:strVal val="#ppt_x"/>
                                          </p:val>
                                        </p:tav>
                                      </p:tavLst>
                                    </p:anim>
                                    <p:anim calcmode="lin" valueType="num">
                                      <p:cBhvr>
                                        <p:cTn id="39" dur="1000" fill="hold"/>
                                        <p:tgtEl>
                                          <p:spTgt spid="4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0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25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par>
                                <p:cTn id="50" presetID="53" presetClass="entr" presetSubtype="16" fill="hold" nodeType="withEffect">
                                  <p:stCondLst>
                                    <p:cond delay="750"/>
                                  </p:stCondLst>
                                  <p:childTnLst>
                                    <p:set>
                                      <p:cBhvr>
                                        <p:cTn id="51" dur="1" fill="hold">
                                          <p:stCondLst>
                                            <p:cond delay="0"/>
                                          </p:stCondLst>
                                        </p:cTn>
                                        <p:tgtEl>
                                          <p:spTgt spid="2064"/>
                                        </p:tgtEl>
                                        <p:attrNameLst>
                                          <p:attrName>style.visibility</p:attrName>
                                        </p:attrNameLst>
                                      </p:cBhvr>
                                      <p:to>
                                        <p:strVal val="visible"/>
                                      </p:to>
                                    </p:set>
                                    <p:anim calcmode="lin" valueType="num">
                                      <p:cBhvr>
                                        <p:cTn id="52" dur="500" fill="hold"/>
                                        <p:tgtEl>
                                          <p:spTgt spid="2064"/>
                                        </p:tgtEl>
                                        <p:attrNameLst>
                                          <p:attrName>ppt_w</p:attrName>
                                        </p:attrNameLst>
                                      </p:cBhvr>
                                      <p:tavLst>
                                        <p:tav tm="0">
                                          <p:val>
                                            <p:fltVal val="0"/>
                                          </p:val>
                                        </p:tav>
                                        <p:tav tm="100000">
                                          <p:val>
                                            <p:strVal val="#ppt_w"/>
                                          </p:val>
                                        </p:tav>
                                      </p:tavLst>
                                    </p:anim>
                                    <p:anim calcmode="lin" valueType="num">
                                      <p:cBhvr>
                                        <p:cTn id="53" dur="500" fill="hold"/>
                                        <p:tgtEl>
                                          <p:spTgt spid="2064"/>
                                        </p:tgtEl>
                                        <p:attrNameLst>
                                          <p:attrName>ppt_h</p:attrName>
                                        </p:attrNameLst>
                                      </p:cBhvr>
                                      <p:tavLst>
                                        <p:tav tm="0">
                                          <p:val>
                                            <p:fltVal val="0"/>
                                          </p:val>
                                        </p:tav>
                                        <p:tav tm="100000">
                                          <p:val>
                                            <p:strVal val="#ppt_h"/>
                                          </p:val>
                                        </p:tav>
                                      </p:tavLst>
                                    </p:anim>
                                    <p:animEffect transition="in" filter="fade">
                                      <p:cBhvr>
                                        <p:cTn id="54"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2" grpId="0" animBg="1"/>
      <p:bldP spid="43" grpId="0" animBg="1"/>
      <p:bldP spid="44" grpId="0" animBg="1"/>
      <p:bldP spid="45" grpId="0" animBg="1"/>
      <p:bldP spid="46" grpId="0" animBg="1"/>
      <p:bldP spid="47" grpId="0" animBg="1"/>
      <p:bldP spid="4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547</Words>
  <Application>Microsoft Office PowerPoint</Application>
  <PresentationFormat>Custom</PresentationFormat>
  <Paragraphs>65</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Oswald Bold</vt:lpstr>
      <vt:lpstr>Aptos Display</vt:lpstr>
      <vt:lpstr>Maven Pro</vt:lpstr>
      <vt:lpstr>Calibri</vt:lpstr>
      <vt:lpstr>Arial</vt:lpstr>
      <vt:lpstr>Oswald</vt:lpstr>
      <vt:lpstr>Aptos Narrow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And Blue Modern Brand Marketing Strategy Presentation Template</dc:title>
  <cp:lastModifiedBy>Mon Ster</cp:lastModifiedBy>
  <cp:revision>88</cp:revision>
  <dcterms:created xsi:type="dcterms:W3CDTF">2006-08-16T00:00:00Z</dcterms:created>
  <dcterms:modified xsi:type="dcterms:W3CDTF">2024-04-22T15:15:15Z</dcterms:modified>
  <dc:identifier>DAGC1ocS9WY</dc:identifier>
</cp:coreProperties>
</file>